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media/image41.jpg" ContentType="image/jpg"/>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media/image48.jpg" ContentType="image/jpg"/>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0" r:id="rId2"/>
  </p:sldMasterIdLst>
  <p:notesMasterIdLst>
    <p:notesMasterId r:id="rId31"/>
  </p:notesMasterIdLst>
  <p:sldIdLst>
    <p:sldId id="352" r:id="rId3"/>
    <p:sldId id="318" r:id="rId4"/>
    <p:sldId id="309" r:id="rId5"/>
    <p:sldId id="344" r:id="rId6"/>
    <p:sldId id="321" r:id="rId7"/>
    <p:sldId id="328" r:id="rId8"/>
    <p:sldId id="354" r:id="rId9"/>
    <p:sldId id="326" r:id="rId10"/>
    <p:sldId id="322" r:id="rId11"/>
    <p:sldId id="324" r:id="rId12"/>
    <p:sldId id="343" r:id="rId13"/>
    <p:sldId id="330" r:id="rId14"/>
    <p:sldId id="325" r:id="rId15"/>
    <p:sldId id="279" r:id="rId16"/>
    <p:sldId id="353" r:id="rId17"/>
    <p:sldId id="348" r:id="rId18"/>
    <p:sldId id="281" r:id="rId19"/>
    <p:sldId id="335" r:id="rId20"/>
    <p:sldId id="336" r:id="rId21"/>
    <p:sldId id="339" r:id="rId22"/>
    <p:sldId id="329" r:id="rId23"/>
    <p:sldId id="342" r:id="rId24"/>
    <p:sldId id="347" r:id="rId25"/>
    <p:sldId id="337" r:id="rId26"/>
    <p:sldId id="282" r:id="rId27"/>
    <p:sldId id="349" r:id="rId28"/>
    <p:sldId id="350" r:id="rId29"/>
    <p:sldId id="351" r:id="rId30"/>
  </p:sldIdLst>
  <p:sldSz cx="12192000" cy="6858000"/>
  <p:notesSz cx="6858000" cy="9144000"/>
  <p:custDataLst>
    <p:tags r:id="rId3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sovan, Ashley" initials="CA" lastIdx="2" clrIdx="0">
    <p:extLst>
      <p:ext uri="{19B8F6BF-5375-455C-9EA6-DF929625EA0E}">
        <p15:presenceInfo xmlns:p15="http://schemas.microsoft.com/office/powerpoint/2012/main" userId="S-1-5-21-667784661-3259641414-1538980133-2093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2A55"/>
    <a:srgbClr val="FDFD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32" autoAdjust="0"/>
    <p:restoredTop sz="96305" autoAdjust="0"/>
  </p:normalViewPr>
  <p:slideViewPr>
    <p:cSldViewPr snapToGrid="0">
      <p:cViewPr varScale="1">
        <p:scale>
          <a:sx n="114" d="100"/>
          <a:sy n="114" d="100"/>
        </p:scale>
        <p:origin x="723" y="6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gs" Target="tags/tag1.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CA" sz="2000" noProof="0" dirty="0">
                <a:latin typeface="Yu Gothic" panose="020B0400000000000000" pitchFamily="34" charset="-128"/>
                <a:ea typeface="Yu Gothic" panose="020B0400000000000000" pitchFamily="34" charset="-128"/>
              </a:rPr>
              <a:t>Est-ce</a:t>
            </a:r>
            <a:r>
              <a:rPr lang="fr-CA" sz="2000" baseline="0" noProof="0" dirty="0">
                <a:latin typeface="Yu Gothic" panose="020B0400000000000000" pitchFamily="34" charset="-128"/>
                <a:ea typeface="Yu Gothic" panose="020B0400000000000000" pitchFamily="34" charset="-128"/>
              </a:rPr>
              <a:t> acceptable</a:t>
            </a:r>
            <a:r>
              <a:rPr lang="fr-CA" sz="2000" noProof="0" dirty="0">
                <a:latin typeface="Yu Gothic" panose="020B0400000000000000" pitchFamily="34" charset="-128"/>
                <a:ea typeface="Yu Gothic" panose="020B0400000000000000" pitchFamily="34" charset="-128"/>
              </a:rPr>
              <a:t> que</a:t>
            </a:r>
            <a:r>
              <a:rPr lang="fr-CA" sz="2000" baseline="0" noProof="0" dirty="0">
                <a:latin typeface="Yu Gothic" panose="020B0400000000000000" pitchFamily="34" charset="-128"/>
                <a:ea typeface="Yu Gothic" panose="020B0400000000000000" pitchFamily="34" charset="-128"/>
              </a:rPr>
              <a:t> l’IA/un algorithme décide si…</a:t>
            </a:r>
            <a:endParaRPr lang="fr-CA" sz="2000" noProof="0" dirty="0">
              <a:latin typeface="Yu Gothic" panose="020B0400000000000000" pitchFamily="34" charset="-128"/>
              <a:ea typeface="Yu Gothic" panose="020B0400000000000000" pitchFamily="34" charset="-128"/>
            </a:endParaRPr>
          </a:p>
        </c:rich>
      </c:tx>
      <c:layout>
        <c:manualLayout>
          <c:xMode val="edge"/>
          <c:yMode val="edge"/>
          <c:x val="0.14239725188484684"/>
          <c:y val="1.564093985217053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4909387576552931"/>
          <c:y val="0.15782407407407409"/>
          <c:w val="0.45950568678915138"/>
          <c:h val="0.72088764946048411"/>
        </c:manualLayout>
      </c:layout>
      <c:barChart>
        <c:barDir val="bar"/>
        <c:grouping val="clustered"/>
        <c:varyColors val="0"/>
        <c:ser>
          <c:idx val="0"/>
          <c:order val="0"/>
          <c:spPr>
            <a:solidFill>
              <a:schemeClr val="accent6"/>
            </a:solidFill>
            <a:ln>
              <a:noFill/>
            </a:ln>
            <a:effectLst/>
          </c:spPr>
          <c:invertIfNegative val="0"/>
          <c:dLbls>
            <c:dLbl>
              <c:idx val="0"/>
              <c:layout/>
              <c:tx>
                <c:rich>
                  <a:bodyPr/>
                  <a:lstStyle/>
                  <a:p>
                    <a:fld id="{BAC7B1BA-081B-4196-81E0-D5707BCE49BF}" type="VALUE">
                      <a:rPr lang="en-US" smtClean="0"/>
                      <a:pPr/>
                      <a:t>[VALUE]</a:t>
                    </a:fld>
                    <a:r>
                      <a:rPr lang="en-US"/>
                      <a:t>%</a:t>
                    </a:r>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0-8DE1-411C-8CF8-EE0834AAE747}"/>
                </c:ext>
              </c:extLst>
            </c:dLbl>
            <c:dLbl>
              <c:idx val="1"/>
              <c:layout/>
              <c:tx>
                <c:rich>
                  <a:bodyPr/>
                  <a:lstStyle/>
                  <a:p>
                    <a:fld id="{70E737D3-8E2A-44DD-859F-0613F32BA270}" type="VALUE">
                      <a:rPr lang="en-US" smtClean="0"/>
                      <a:pPr/>
                      <a:t>[VALUE]</a:t>
                    </a:fld>
                    <a:r>
                      <a:rPr lang="en-US"/>
                      <a:t>%</a:t>
                    </a:r>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8DE1-411C-8CF8-EE0834AAE747}"/>
                </c:ext>
              </c:extLst>
            </c:dLbl>
            <c:dLbl>
              <c:idx val="2"/>
              <c:layout/>
              <c:tx>
                <c:rich>
                  <a:bodyPr/>
                  <a:lstStyle/>
                  <a:p>
                    <a:fld id="{169F384B-43A9-4692-BC9E-0FE84EE6DF2E}" type="VALUE">
                      <a:rPr lang="en-US" smtClean="0"/>
                      <a:pPr/>
                      <a:t>[VALUE]</a:t>
                    </a:fld>
                    <a:r>
                      <a:rPr lang="en-US"/>
                      <a:t>%</a:t>
                    </a:r>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2-8DE1-411C-8CF8-EE0834AAE747}"/>
                </c:ext>
              </c:extLst>
            </c:dLbl>
            <c:dLbl>
              <c:idx val="3"/>
              <c:layout/>
              <c:tx>
                <c:rich>
                  <a:bodyPr/>
                  <a:lstStyle/>
                  <a:p>
                    <a:fld id="{EB56408F-4315-47FB-A60E-22E23A60527E}" type="VALUE">
                      <a:rPr lang="en-US" smtClean="0"/>
                      <a:pPr/>
                      <a:t>[VALUE]</a:t>
                    </a:fld>
                    <a:r>
                      <a:rPr lang="en-US" dirty="0"/>
                      <a:t>%</a:t>
                    </a:r>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3-8DE1-411C-8CF8-EE0834AAE747}"/>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Access to government support programs such as employment insurance</c:v>
                </c:pt>
                <c:pt idx="1">
                  <c:v>Which medical interventions are best for you</c:v>
                </c:pt>
                <c:pt idx="2">
                  <c:v>Implementation of government policies such as who can immigrate to Canada</c:v>
                </c:pt>
                <c:pt idx="3">
                  <c:v>Whether a person gets a job</c:v>
                </c:pt>
              </c:strCache>
            </c:strRef>
          </c:cat>
          <c:val>
            <c:numRef>
              <c:f>Sheet1!$B$2:$B$5</c:f>
              <c:numCache>
                <c:formatCode>General</c:formatCode>
                <c:ptCount val="4"/>
                <c:pt idx="0">
                  <c:v>33</c:v>
                </c:pt>
                <c:pt idx="1">
                  <c:v>32</c:v>
                </c:pt>
                <c:pt idx="2">
                  <c:v>28</c:v>
                </c:pt>
                <c:pt idx="3">
                  <c:v>22</c:v>
                </c:pt>
              </c:numCache>
            </c:numRef>
          </c:val>
          <c:extLst>
            <c:ext xmlns:c16="http://schemas.microsoft.com/office/drawing/2014/chart" uri="{C3380CC4-5D6E-409C-BE32-E72D297353CC}">
              <c16:uniqueId val="{00000004-8DE1-411C-8CF8-EE0834AAE747}"/>
            </c:ext>
          </c:extLst>
        </c:ser>
        <c:dLbls>
          <c:showLegendKey val="0"/>
          <c:showVal val="0"/>
          <c:showCatName val="0"/>
          <c:showSerName val="0"/>
          <c:showPercent val="0"/>
          <c:showBubbleSize val="0"/>
        </c:dLbls>
        <c:gapWidth val="182"/>
        <c:axId val="422301688"/>
        <c:axId val="511144472"/>
      </c:barChart>
      <c:catAx>
        <c:axId val="42230168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Yu Gothic" panose="020B0400000000000000" pitchFamily="34" charset="-128"/>
                <a:ea typeface="Yu Gothic" panose="020B0400000000000000" pitchFamily="34" charset="-128"/>
                <a:cs typeface="+mn-cs"/>
              </a:defRPr>
            </a:pPr>
            <a:endParaRPr lang="en-US"/>
          </a:p>
        </c:txPr>
        <c:crossAx val="511144472"/>
        <c:crosses val="autoZero"/>
        <c:auto val="1"/>
        <c:lblAlgn val="ctr"/>
        <c:lblOffset val="100"/>
        <c:noMultiLvlLbl val="0"/>
      </c:catAx>
      <c:valAx>
        <c:axId val="511144472"/>
        <c:scaling>
          <c:orientation val="minMax"/>
          <c:max val="100"/>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23016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Reversed" id="26">
  <a:schemeClr val="accent6"/>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20.jpeg>
</file>

<file path=ppt/media/image21.jpeg>
</file>

<file path=ppt/media/image22.jpeg>
</file>

<file path=ppt/media/image23.jpeg>
</file>

<file path=ppt/media/image24.jpeg>
</file>

<file path=ppt/media/image25.jpeg>
</file>

<file path=ppt/media/image26.jpeg>
</file>

<file path=ppt/media/image27.png>
</file>

<file path=ppt/media/image28.png>
</file>

<file path=ppt/media/image29.png>
</file>

<file path=ppt/media/image3.jpg>
</file>

<file path=ppt/media/image34.jpeg>
</file>

<file path=ppt/media/image35.jpeg>
</file>

<file path=ppt/media/image36.jpeg>
</file>

<file path=ppt/media/image37.png>
</file>

<file path=ppt/media/image38.png>
</file>

<file path=ppt/media/image39.png>
</file>

<file path=ppt/media/image4.png>
</file>

<file path=ppt/media/image40.png>
</file>

<file path=ppt/media/image41.jpg>
</file>

<file path=ppt/media/image42.png>
</file>

<file path=ppt/media/image43.png>
</file>

<file path=ppt/media/image44.png>
</file>

<file path=ppt/media/image45.jpeg>
</file>

<file path=ppt/media/image46.png>
</file>

<file path=ppt/media/image47.jpeg>
</file>

<file path=ppt/media/image48.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CE318F-4FD6-4105-84B1-8B99381A6CD1}" type="datetimeFigureOut">
              <a:rPr lang="fr-CA" smtClean="0"/>
              <a:t>2019-12-17</a:t>
            </a:fld>
            <a:endParaRPr lang="fr-C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fr-CA"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6B9CCB-438C-40BC-957B-7312811EEAB1}" type="slidenum">
              <a:rPr lang="fr-CA" smtClean="0"/>
              <a:t>‹#›</a:t>
            </a:fld>
            <a:endParaRPr lang="fr-CA" dirty="0"/>
          </a:p>
        </p:txBody>
      </p:sp>
    </p:spTree>
    <p:extLst>
      <p:ext uri="{BB962C8B-B14F-4D97-AF65-F5344CB8AC3E}">
        <p14:creationId xmlns:p14="http://schemas.microsoft.com/office/powerpoint/2010/main" val="1579773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oxfordmartin.ox.ac.uk/downloads/academic/The_Future_of_Employment.pdf"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www.oecd.org/employment/emp/Policy%20brief%20-%20Automation%20and%20Independent%20Work%20in%20a%20Digital%20Economy.pdf"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1: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7" name="Google Shape;57;p1: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79121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https://www.canada.ca/en/government/system/digital-government/responsible-use-ai.html</a:t>
            </a:r>
          </a:p>
        </p:txBody>
      </p:sp>
      <p:sp>
        <p:nvSpPr>
          <p:cNvPr id="4" name="Slide Number Placeholder 3"/>
          <p:cNvSpPr>
            <a:spLocks noGrp="1"/>
          </p:cNvSpPr>
          <p:nvPr>
            <p:ph type="sldNum" sz="quarter" idx="10"/>
          </p:nvPr>
        </p:nvSpPr>
        <p:spPr/>
        <p:txBody>
          <a:bodyPr/>
          <a:lstStyle/>
          <a:p>
            <a:fld id="{2C6B9CCB-438C-40BC-957B-7312811EEAB1}" type="slidenum">
              <a:rPr lang="fr-CA" smtClean="0"/>
              <a:t>11</a:t>
            </a:fld>
            <a:endParaRPr lang="fr-CA" dirty="0"/>
          </a:p>
        </p:txBody>
      </p:sp>
    </p:spTree>
    <p:extLst>
      <p:ext uri="{BB962C8B-B14F-4D97-AF65-F5344CB8AC3E}">
        <p14:creationId xmlns:p14="http://schemas.microsoft.com/office/powerpoint/2010/main" val="40051982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fr-CA" smtClean="0"/>
              <a:t>12</a:t>
            </a:fld>
            <a:endParaRPr lang="fr-CA" dirty="0"/>
          </a:p>
        </p:txBody>
      </p:sp>
    </p:spTree>
    <p:extLst>
      <p:ext uri="{BB962C8B-B14F-4D97-AF65-F5344CB8AC3E}">
        <p14:creationId xmlns:p14="http://schemas.microsoft.com/office/powerpoint/2010/main" val="24685873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https://www.canada.ca/en/government/system/digital-government/responsible-use-ai.html</a:t>
            </a:r>
          </a:p>
        </p:txBody>
      </p:sp>
      <p:sp>
        <p:nvSpPr>
          <p:cNvPr id="4" name="Slide Number Placeholder 3"/>
          <p:cNvSpPr>
            <a:spLocks noGrp="1"/>
          </p:cNvSpPr>
          <p:nvPr>
            <p:ph type="sldNum" sz="quarter" idx="10"/>
          </p:nvPr>
        </p:nvSpPr>
        <p:spPr/>
        <p:txBody>
          <a:bodyPr/>
          <a:lstStyle/>
          <a:p>
            <a:fld id="{2C6B9CCB-438C-40BC-957B-7312811EEAB1}" type="slidenum">
              <a:rPr lang="fr-CA" smtClean="0"/>
              <a:t>13</a:t>
            </a:fld>
            <a:endParaRPr lang="fr-CA" dirty="0"/>
          </a:p>
        </p:txBody>
      </p:sp>
    </p:spTree>
    <p:extLst>
      <p:ext uri="{BB962C8B-B14F-4D97-AF65-F5344CB8AC3E}">
        <p14:creationId xmlns:p14="http://schemas.microsoft.com/office/powerpoint/2010/main" val="3619509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fr-CA" smtClean="0"/>
              <a:t>14</a:t>
            </a:fld>
            <a:endParaRPr lang="fr-CA" dirty="0"/>
          </a:p>
        </p:txBody>
      </p:sp>
    </p:spTree>
    <p:extLst>
      <p:ext uri="{BB962C8B-B14F-4D97-AF65-F5344CB8AC3E}">
        <p14:creationId xmlns:p14="http://schemas.microsoft.com/office/powerpoint/2010/main" val="13161530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26: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 name="Google Shape;185;p26: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877689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F7021451-1387-4CA6-816F-3879F97B5CBC}" type="slidenum">
              <a:rPr lang="en-US" smtClean="0"/>
              <a:t>16</a:t>
            </a:fld>
            <a:endParaRPr lang="en-US"/>
          </a:p>
        </p:txBody>
      </p:sp>
    </p:spTree>
    <p:extLst>
      <p:ext uri="{BB962C8B-B14F-4D97-AF65-F5344CB8AC3E}">
        <p14:creationId xmlns:p14="http://schemas.microsoft.com/office/powerpoint/2010/main" val="12948532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https://www.canada.ca/en/government/system/digital-government/responsible-use-ai.html</a:t>
            </a:r>
          </a:p>
        </p:txBody>
      </p:sp>
      <p:sp>
        <p:nvSpPr>
          <p:cNvPr id="4" name="Slide Number Placeholder 3"/>
          <p:cNvSpPr>
            <a:spLocks noGrp="1"/>
          </p:cNvSpPr>
          <p:nvPr>
            <p:ph type="sldNum" sz="quarter" idx="10"/>
          </p:nvPr>
        </p:nvSpPr>
        <p:spPr/>
        <p:txBody>
          <a:bodyPr/>
          <a:lstStyle/>
          <a:p>
            <a:fld id="{2C6B9CCB-438C-40BC-957B-7312811EEAB1}" type="slidenum">
              <a:rPr lang="fr-CA" smtClean="0"/>
              <a:t>17</a:t>
            </a:fld>
            <a:endParaRPr lang="fr-CA" dirty="0"/>
          </a:p>
        </p:txBody>
      </p:sp>
    </p:spTree>
    <p:extLst>
      <p:ext uri="{BB962C8B-B14F-4D97-AF65-F5344CB8AC3E}">
        <p14:creationId xmlns:p14="http://schemas.microsoft.com/office/powerpoint/2010/main" val="12828642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fr-CA" smtClean="0"/>
              <a:t>18</a:t>
            </a:fld>
            <a:endParaRPr lang="fr-CA" dirty="0"/>
          </a:p>
        </p:txBody>
      </p:sp>
    </p:spTree>
    <p:extLst>
      <p:ext uri="{BB962C8B-B14F-4D97-AF65-F5344CB8AC3E}">
        <p14:creationId xmlns:p14="http://schemas.microsoft.com/office/powerpoint/2010/main" val="35571786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fr-CA" smtClean="0"/>
              <a:t>19</a:t>
            </a:fld>
            <a:endParaRPr lang="fr-CA" dirty="0"/>
          </a:p>
        </p:txBody>
      </p:sp>
    </p:spTree>
    <p:extLst>
      <p:ext uri="{BB962C8B-B14F-4D97-AF65-F5344CB8AC3E}">
        <p14:creationId xmlns:p14="http://schemas.microsoft.com/office/powerpoint/2010/main" val="6113295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fr-CA" smtClean="0"/>
              <a:t>20</a:t>
            </a:fld>
            <a:endParaRPr lang="fr-CA" dirty="0"/>
          </a:p>
        </p:txBody>
      </p:sp>
    </p:spTree>
    <p:extLst>
      <p:ext uri="{BB962C8B-B14F-4D97-AF65-F5344CB8AC3E}">
        <p14:creationId xmlns:p14="http://schemas.microsoft.com/office/powerpoint/2010/main" val="38470309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Complexity</a:t>
            </a:r>
            <a:r>
              <a:rPr lang="fr-CA" baseline="0" dirty="0"/>
              <a:t> image is a Creative Commons 3.0 licenced image from user:LukeGoodsell on Wikimedia commons: https://en.wikipedia.org/wiki/File:Ribosome-Nascent_chain_complex.png</a:t>
            </a:r>
          </a:p>
          <a:p>
            <a:endParaRPr lang="fr-CA" baseline="0" dirty="0"/>
          </a:p>
          <a:p>
            <a:endParaRPr lang="fr-CA" dirty="0"/>
          </a:p>
        </p:txBody>
      </p:sp>
      <p:sp>
        <p:nvSpPr>
          <p:cNvPr id="4" name="Slide Number Placeholder 3"/>
          <p:cNvSpPr>
            <a:spLocks noGrp="1"/>
          </p:cNvSpPr>
          <p:nvPr>
            <p:ph type="sldNum" sz="quarter" idx="10"/>
          </p:nvPr>
        </p:nvSpPr>
        <p:spPr/>
        <p:txBody>
          <a:bodyPr/>
          <a:lstStyle/>
          <a:p>
            <a:fld id="{2C6B9CCB-438C-40BC-957B-7312811EEAB1}" type="slidenum">
              <a:rPr lang="fr-CA" smtClean="0"/>
              <a:t>2</a:t>
            </a:fld>
            <a:endParaRPr lang="fr-CA" dirty="0"/>
          </a:p>
        </p:txBody>
      </p:sp>
    </p:spTree>
    <p:extLst>
      <p:ext uri="{BB962C8B-B14F-4D97-AF65-F5344CB8AC3E}">
        <p14:creationId xmlns:p14="http://schemas.microsoft.com/office/powerpoint/2010/main" val="31868808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Ipsos 2018</a:t>
            </a:r>
          </a:p>
        </p:txBody>
      </p:sp>
      <p:sp>
        <p:nvSpPr>
          <p:cNvPr id="4" name="Slide Number Placeholder 3"/>
          <p:cNvSpPr>
            <a:spLocks noGrp="1"/>
          </p:cNvSpPr>
          <p:nvPr>
            <p:ph type="sldNum" sz="quarter" idx="10"/>
          </p:nvPr>
        </p:nvSpPr>
        <p:spPr/>
        <p:txBody>
          <a:bodyPr/>
          <a:lstStyle/>
          <a:p>
            <a:fld id="{2C6B9CCB-438C-40BC-957B-7312811EEAB1}" type="slidenum">
              <a:rPr lang="fr-CA" smtClean="0"/>
              <a:t>21</a:t>
            </a:fld>
            <a:endParaRPr lang="fr-CA" dirty="0"/>
          </a:p>
        </p:txBody>
      </p:sp>
    </p:spTree>
    <p:extLst>
      <p:ext uri="{BB962C8B-B14F-4D97-AF65-F5344CB8AC3E}">
        <p14:creationId xmlns:p14="http://schemas.microsoft.com/office/powerpoint/2010/main" val="32639175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fr-CA" smtClean="0"/>
              <a:t>22</a:t>
            </a:fld>
            <a:endParaRPr lang="fr-CA" dirty="0"/>
          </a:p>
        </p:txBody>
      </p:sp>
    </p:spTree>
    <p:extLst>
      <p:ext uri="{BB962C8B-B14F-4D97-AF65-F5344CB8AC3E}">
        <p14:creationId xmlns:p14="http://schemas.microsoft.com/office/powerpoint/2010/main" val="18566118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https://www.canada.ca/en/government/system/digital-government/responsible-use-ai.html</a:t>
            </a:r>
          </a:p>
        </p:txBody>
      </p:sp>
      <p:sp>
        <p:nvSpPr>
          <p:cNvPr id="4" name="Slide Number Placeholder 3"/>
          <p:cNvSpPr>
            <a:spLocks noGrp="1"/>
          </p:cNvSpPr>
          <p:nvPr>
            <p:ph type="sldNum" sz="quarter" idx="10"/>
          </p:nvPr>
        </p:nvSpPr>
        <p:spPr/>
        <p:txBody>
          <a:bodyPr/>
          <a:lstStyle/>
          <a:p>
            <a:fld id="{2C6B9CCB-438C-40BC-957B-7312811EEAB1}" type="slidenum">
              <a:rPr lang="fr-CA" smtClean="0"/>
              <a:t>24</a:t>
            </a:fld>
            <a:endParaRPr lang="fr-CA" dirty="0"/>
          </a:p>
        </p:txBody>
      </p:sp>
    </p:spTree>
    <p:extLst>
      <p:ext uri="{BB962C8B-B14F-4D97-AF65-F5344CB8AC3E}">
        <p14:creationId xmlns:p14="http://schemas.microsoft.com/office/powerpoint/2010/main" val="10415181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fr-CA" smtClean="0"/>
              <a:t>25</a:t>
            </a:fld>
            <a:endParaRPr lang="fr-CA" dirty="0"/>
          </a:p>
        </p:txBody>
      </p:sp>
    </p:spTree>
    <p:extLst>
      <p:ext uri="{BB962C8B-B14F-4D97-AF65-F5344CB8AC3E}">
        <p14:creationId xmlns:p14="http://schemas.microsoft.com/office/powerpoint/2010/main" val="13284052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26</a:t>
            </a:fld>
            <a:endParaRPr lang="en-US"/>
          </a:p>
        </p:txBody>
      </p:sp>
    </p:spTree>
    <p:extLst>
      <p:ext uri="{BB962C8B-B14F-4D97-AF65-F5344CB8AC3E}">
        <p14:creationId xmlns:p14="http://schemas.microsoft.com/office/powerpoint/2010/main" val="26078639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en-CA" smtClean="0"/>
              <a:t>27</a:t>
            </a:fld>
            <a:endParaRPr lang="en-CA" dirty="0"/>
          </a:p>
        </p:txBody>
      </p:sp>
    </p:spTree>
    <p:extLst>
      <p:ext uri="{BB962C8B-B14F-4D97-AF65-F5344CB8AC3E}">
        <p14:creationId xmlns:p14="http://schemas.microsoft.com/office/powerpoint/2010/main" val="13792697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https://www.canada.ca/en/government/system/digital-government/responsible-use-ai/list-interested-artificial-intelligence-ai-suppliers.html</a:t>
            </a:r>
          </a:p>
        </p:txBody>
      </p:sp>
      <p:sp>
        <p:nvSpPr>
          <p:cNvPr id="4" name="Slide Number Placeholder 3"/>
          <p:cNvSpPr>
            <a:spLocks noGrp="1"/>
          </p:cNvSpPr>
          <p:nvPr>
            <p:ph type="sldNum" sz="quarter" idx="10"/>
          </p:nvPr>
        </p:nvSpPr>
        <p:spPr/>
        <p:txBody>
          <a:bodyPr/>
          <a:lstStyle/>
          <a:p>
            <a:fld id="{2C6B9CCB-438C-40BC-957B-7312811EEAB1}" type="slidenum">
              <a:rPr lang="en-CA" smtClean="0"/>
              <a:t>28</a:t>
            </a:fld>
            <a:endParaRPr lang="en-CA" dirty="0"/>
          </a:p>
        </p:txBody>
      </p:sp>
    </p:spTree>
    <p:extLst>
      <p:ext uri="{BB962C8B-B14F-4D97-AF65-F5344CB8AC3E}">
        <p14:creationId xmlns:p14="http://schemas.microsoft.com/office/powerpoint/2010/main" val="13592931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https://blogs.wsj.com/cio/2016/07/18/cio-explainer-what-is-artificial-intelligence/</a:t>
            </a:r>
          </a:p>
        </p:txBody>
      </p:sp>
      <p:sp>
        <p:nvSpPr>
          <p:cNvPr id="4" name="Slide Number Placeholder 3"/>
          <p:cNvSpPr>
            <a:spLocks noGrp="1"/>
          </p:cNvSpPr>
          <p:nvPr>
            <p:ph type="sldNum" sz="quarter" idx="10"/>
          </p:nvPr>
        </p:nvSpPr>
        <p:spPr/>
        <p:txBody>
          <a:bodyPr/>
          <a:lstStyle/>
          <a:p>
            <a:fld id="{2C6B9CCB-438C-40BC-957B-7312811EEAB1}" type="slidenum">
              <a:rPr lang="fr-CA" smtClean="0"/>
              <a:t>3</a:t>
            </a:fld>
            <a:endParaRPr lang="fr-CA" dirty="0"/>
          </a:p>
        </p:txBody>
      </p:sp>
    </p:spTree>
    <p:extLst>
      <p:ext uri="{BB962C8B-B14F-4D97-AF65-F5344CB8AC3E}">
        <p14:creationId xmlns:p14="http://schemas.microsoft.com/office/powerpoint/2010/main" val="987771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fr-CA" smtClean="0"/>
              <a:t>4</a:t>
            </a:fld>
            <a:endParaRPr lang="fr-CA" dirty="0"/>
          </a:p>
        </p:txBody>
      </p:sp>
    </p:spTree>
    <p:extLst>
      <p:ext uri="{BB962C8B-B14F-4D97-AF65-F5344CB8AC3E}">
        <p14:creationId xmlns:p14="http://schemas.microsoft.com/office/powerpoint/2010/main" val="1792859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McKinsey: AI will add 1.2 additional GDP growth per year, or 16% higher than otherwise by 2030 with 70% of companies using at least some kind of AI technology. </a:t>
            </a:r>
          </a:p>
          <a:p>
            <a:r>
              <a:rPr lang="fr-CA" dirty="0"/>
              <a:t>https://www.mckinsey.com/featured-insights/artificial-intelligence/notes-from-the-ai-frontier-modeling-the-impact-of-ai-on-the-world-economy?reload</a:t>
            </a:r>
          </a:p>
          <a:p>
            <a:endParaRPr lang="fr-CA" dirty="0"/>
          </a:p>
          <a:p>
            <a:r>
              <a:rPr lang="fr-CA" dirty="0"/>
              <a:t>Leading AI countries could capture an additional 20 to 25 percent in net economic benefits, compared with today, while developing countries might capture only about 5 to 15 percent</a:t>
            </a:r>
          </a:p>
          <a:p>
            <a:endParaRPr lang="fr-CA" dirty="0"/>
          </a:p>
          <a:p>
            <a:r>
              <a:rPr lang="fr-CA" sz="1200" b="0" i="0" u="sng" strike="noStrike" kern="1200" dirty="0">
                <a:solidFill>
                  <a:schemeClr val="tx1"/>
                </a:solidFill>
                <a:effectLst/>
                <a:latin typeface="+mn-lt"/>
                <a:ea typeface="+mn-ea"/>
                <a:cs typeface="+mn-cs"/>
                <a:hlinkClick r:id="rId3"/>
              </a:rPr>
              <a:t>Osborne/Frey</a:t>
            </a:r>
            <a:r>
              <a:rPr lang="fr-CA" sz="1200" b="0" i="0" u="none" strike="noStrike" kern="1200" dirty="0">
                <a:solidFill>
                  <a:schemeClr val="tx1"/>
                </a:solidFill>
                <a:effectLst/>
                <a:latin typeface="+mn-lt"/>
                <a:ea typeface="+mn-ea"/>
                <a:cs typeface="+mn-cs"/>
              </a:rPr>
              <a:t> suggest 47 percent of the U.S. workforce is at risk of automation, whereas the </a:t>
            </a:r>
            <a:r>
              <a:rPr lang="fr-CA" sz="1200" b="0" i="0" u="sng" strike="noStrike" kern="1200" dirty="0">
                <a:solidFill>
                  <a:schemeClr val="tx1"/>
                </a:solidFill>
                <a:effectLst/>
                <a:latin typeface="+mn-lt"/>
                <a:ea typeface="+mn-ea"/>
                <a:cs typeface="+mn-cs"/>
                <a:hlinkClick r:id="rId4"/>
              </a:rPr>
              <a:t>OECD </a:t>
            </a:r>
            <a:r>
              <a:rPr lang="fr-CA" sz="1200" b="0" i="0" u="none" strike="noStrike" kern="1200" dirty="0">
                <a:solidFill>
                  <a:schemeClr val="tx1"/>
                </a:solidFill>
                <a:effectLst/>
                <a:latin typeface="+mn-lt"/>
                <a:ea typeface="+mn-ea"/>
                <a:cs typeface="+mn-cs"/>
              </a:rPr>
              <a:t>suggests that 9 percent of the workforce across OECD countries is at risk, with up to 50 percent of tasks </a:t>
            </a:r>
            <a:r>
              <a:rPr lang="fr-CA" sz="1200" b="1" i="0" u="none" strike="noStrike" kern="1200" dirty="0">
                <a:solidFill>
                  <a:schemeClr val="tx1"/>
                </a:solidFill>
                <a:effectLst/>
                <a:latin typeface="+mn-lt"/>
                <a:ea typeface="+mn-ea"/>
                <a:cs typeface="+mn-cs"/>
              </a:rPr>
              <a:t>changing </a:t>
            </a:r>
            <a:r>
              <a:rPr lang="fr-CA" sz="1200" b="0" i="0" u="none" strike="noStrike" kern="1200" dirty="0">
                <a:solidFill>
                  <a:schemeClr val="tx1"/>
                </a:solidFill>
                <a:effectLst/>
                <a:latin typeface="+mn-lt"/>
                <a:ea typeface="+mn-ea"/>
                <a:cs typeface="+mn-cs"/>
              </a:rPr>
              <a:t>for an additional 25 percent.</a:t>
            </a:r>
            <a:endParaRPr lang="fr-CA" dirty="0"/>
          </a:p>
        </p:txBody>
      </p:sp>
      <p:sp>
        <p:nvSpPr>
          <p:cNvPr id="4" name="Slide Number Placeholder 3"/>
          <p:cNvSpPr>
            <a:spLocks noGrp="1"/>
          </p:cNvSpPr>
          <p:nvPr>
            <p:ph type="sldNum" sz="quarter" idx="10"/>
          </p:nvPr>
        </p:nvSpPr>
        <p:spPr/>
        <p:txBody>
          <a:bodyPr/>
          <a:lstStyle/>
          <a:p>
            <a:fld id="{2C6B9CCB-438C-40BC-957B-7312811EEAB1}" type="slidenum">
              <a:rPr lang="fr-CA" smtClean="0"/>
              <a:t>5</a:t>
            </a:fld>
            <a:endParaRPr lang="fr-CA" dirty="0"/>
          </a:p>
        </p:txBody>
      </p:sp>
    </p:spTree>
    <p:extLst>
      <p:ext uri="{BB962C8B-B14F-4D97-AF65-F5344CB8AC3E}">
        <p14:creationId xmlns:p14="http://schemas.microsoft.com/office/powerpoint/2010/main" val="7135533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fr-CA" smtClean="0"/>
              <a:t>6</a:t>
            </a:fld>
            <a:endParaRPr lang="fr-CA" dirty="0"/>
          </a:p>
        </p:txBody>
      </p:sp>
    </p:spTree>
    <p:extLst>
      <p:ext uri="{BB962C8B-B14F-4D97-AF65-F5344CB8AC3E}">
        <p14:creationId xmlns:p14="http://schemas.microsoft.com/office/powerpoint/2010/main" val="15930546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fr-CA" smtClean="0"/>
              <a:t>7</a:t>
            </a:fld>
            <a:endParaRPr lang="fr-CA" dirty="0"/>
          </a:p>
        </p:txBody>
      </p:sp>
    </p:spTree>
    <p:extLst>
      <p:ext uri="{BB962C8B-B14F-4D97-AF65-F5344CB8AC3E}">
        <p14:creationId xmlns:p14="http://schemas.microsoft.com/office/powerpoint/2010/main" val="33363637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6B9CCB-438C-40BC-957B-7312811EEAB1}" type="slidenum">
              <a:rPr lang="fr-CA" smtClean="0"/>
              <a:t>9</a:t>
            </a:fld>
            <a:endParaRPr lang="fr-CA" dirty="0"/>
          </a:p>
        </p:txBody>
      </p:sp>
    </p:spTree>
    <p:extLst>
      <p:ext uri="{BB962C8B-B14F-4D97-AF65-F5344CB8AC3E}">
        <p14:creationId xmlns:p14="http://schemas.microsoft.com/office/powerpoint/2010/main" val="41014343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Cleaning</a:t>
            </a:r>
            <a:r>
              <a:rPr lang="fr-CA" baseline="0" dirty="0"/>
              <a:t> data: Corporation, Corporation Canada, Corporation Canada. Inc.</a:t>
            </a:r>
          </a:p>
          <a:p>
            <a:endParaRPr lang="fr-CA" baseline="0" dirty="0"/>
          </a:p>
          <a:p>
            <a:r>
              <a:rPr lang="fr-CA" baseline="0" dirty="0"/>
              <a:t>Once amalgamated, we know how much that Corporation:</a:t>
            </a:r>
          </a:p>
          <a:p>
            <a:pPr marL="171450" indent="-171450">
              <a:buFont typeface="Arial" panose="020B0604020202020204" pitchFamily="34" charset="0"/>
              <a:buChar char="•"/>
            </a:pPr>
            <a:r>
              <a:rPr lang="fr-CA" baseline="0" dirty="0"/>
              <a:t>Is getting in GC contracts</a:t>
            </a:r>
          </a:p>
          <a:p>
            <a:pPr marL="171450" indent="-171450">
              <a:buFont typeface="Arial" panose="020B0604020202020204" pitchFamily="34" charset="0"/>
              <a:buChar char="•"/>
            </a:pPr>
            <a:r>
              <a:rPr lang="fr-CA" baseline="0" dirty="0"/>
              <a:t>Has been fined for business practices </a:t>
            </a:r>
          </a:p>
          <a:p>
            <a:pPr marL="171450" indent="-171450">
              <a:buFont typeface="Arial" panose="020B0604020202020204" pitchFamily="34" charset="0"/>
              <a:buChar char="•"/>
            </a:pPr>
            <a:r>
              <a:rPr lang="fr-CA" baseline="0" dirty="0"/>
              <a:t>Is polluting</a:t>
            </a:r>
          </a:p>
          <a:p>
            <a:pPr marL="171450" indent="-171450">
              <a:buFont typeface="Arial" panose="020B0604020202020204" pitchFamily="34" charset="0"/>
              <a:buChar char="•"/>
            </a:pPr>
            <a:endParaRPr lang="fr-CA" dirty="0"/>
          </a:p>
        </p:txBody>
      </p:sp>
      <p:sp>
        <p:nvSpPr>
          <p:cNvPr id="4" name="Slide Number Placeholder 3"/>
          <p:cNvSpPr>
            <a:spLocks noGrp="1"/>
          </p:cNvSpPr>
          <p:nvPr>
            <p:ph type="sldNum" sz="quarter" idx="10"/>
          </p:nvPr>
        </p:nvSpPr>
        <p:spPr/>
        <p:txBody>
          <a:bodyPr/>
          <a:lstStyle/>
          <a:p>
            <a:fld id="{2C6B9CCB-438C-40BC-957B-7312811EEAB1}" type="slidenum">
              <a:rPr lang="fr-CA" smtClean="0"/>
              <a:t>10</a:t>
            </a:fld>
            <a:endParaRPr lang="fr-CA" dirty="0"/>
          </a:p>
        </p:txBody>
      </p:sp>
    </p:spTree>
    <p:extLst>
      <p:ext uri="{BB962C8B-B14F-4D97-AF65-F5344CB8AC3E}">
        <p14:creationId xmlns:p14="http://schemas.microsoft.com/office/powerpoint/2010/main" val="32721973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fr-CA"/>
              <a:t>Click to edit Master title style</a:t>
            </a:r>
            <a:endParaRPr lang="fr-CA"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CA"/>
              <a:t>Click to edit Master subtitle style</a:t>
            </a:r>
            <a:endParaRPr lang="fr-CA" dirty="0"/>
          </a:p>
        </p:txBody>
      </p:sp>
      <p:sp>
        <p:nvSpPr>
          <p:cNvPr id="4" name="Date Placeholder 3"/>
          <p:cNvSpPr>
            <a:spLocks noGrp="1"/>
          </p:cNvSpPr>
          <p:nvPr>
            <p:ph type="dt" sz="half" idx="10"/>
          </p:nvPr>
        </p:nvSpPr>
        <p:spPr/>
        <p:txBody>
          <a:bodyPr/>
          <a:lstStyle/>
          <a:p>
            <a:fld id="{219EE191-03B0-4A96-94FD-9320EBB781B3}" type="datetimeFigureOut">
              <a:rPr lang="fr-CA" smtClean="0"/>
              <a:t>2019-12-17</a:t>
            </a:fld>
            <a:endParaRPr lang="fr-CA" dirty="0"/>
          </a:p>
        </p:txBody>
      </p:sp>
      <p:sp>
        <p:nvSpPr>
          <p:cNvPr id="5" name="Footer Placeholder 4"/>
          <p:cNvSpPr>
            <a:spLocks noGrp="1"/>
          </p:cNvSpPr>
          <p:nvPr>
            <p:ph type="ftr" sz="quarter" idx="11"/>
          </p:nvPr>
        </p:nvSpPr>
        <p:spPr/>
        <p:txBody>
          <a:bodyPr/>
          <a:lstStyle/>
          <a:p>
            <a:endParaRPr lang="en-CA" dirty="0"/>
          </a:p>
        </p:txBody>
      </p:sp>
      <p:sp>
        <p:nvSpPr>
          <p:cNvPr id="6" name="Slide Number Placeholder 5"/>
          <p:cNvSpPr>
            <a:spLocks noGrp="1"/>
          </p:cNvSpPr>
          <p:nvPr>
            <p:ph type="sldNum" sz="quarter" idx="12"/>
          </p:nvPr>
        </p:nvSpPr>
        <p:spPr/>
        <p:txBody>
          <a:bodyPr/>
          <a:lstStyle/>
          <a:p>
            <a:fld id="{5262158F-1B4D-4DA8-BD84-C7A7906F050B}" type="slidenum">
              <a:rPr lang="fr-CA" smtClean="0"/>
              <a:t>‹#›</a:t>
            </a:fld>
            <a:endParaRPr lang="fr-CA" dirty="0"/>
          </a:p>
        </p:txBody>
      </p:sp>
    </p:spTree>
    <p:extLst>
      <p:ext uri="{BB962C8B-B14F-4D97-AF65-F5344CB8AC3E}">
        <p14:creationId xmlns:p14="http://schemas.microsoft.com/office/powerpoint/2010/main" val="7735044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219EE191-03B0-4A96-94FD-9320EBB781B3}" type="datetimeFigureOut">
              <a:rPr lang="en-CA" smtClean="0"/>
              <a:t>2019-12-17</a:t>
            </a:fld>
            <a:endParaRPr lang="en-CA" dirty="0"/>
          </a:p>
        </p:txBody>
      </p:sp>
      <p:sp>
        <p:nvSpPr>
          <p:cNvPr id="5" name="Footer Placeholder 4"/>
          <p:cNvSpPr>
            <a:spLocks noGrp="1"/>
          </p:cNvSpPr>
          <p:nvPr>
            <p:ph type="ftr" sz="quarter" idx="11"/>
          </p:nvPr>
        </p:nvSpPr>
        <p:spPr/>
        <p:txBody>
          <a:bodyPr/>
          <a:lstStyle/>
          <a:p>
            <a:endParaRPr lang="en-CA" dirty="0"/>
          </a:p>
        </p:txBody>
      </p:sp>
      <p:sp>
        <p:nvSpPr>
          <p:cNvPr id="6" name="Slide Number Placeholder 5"/>
          <p:cNvSpPr>
            <a:spLocks noGrp="1"/>
          </p:cNvSpPr>
          <p:nvPr>
            <p:ph type="sldNum" sz="quarter" idx="12"/>
          </p:nvPr>
        </p:nvSpPr>
        <p:spPr/>
        <p:txBody>
          <a:bodyPr/>
          <a:lstStyle/>
          <a:p>
            <a:fld id="{5262158F-1B4D-4DA8-BD84-C7A7906F050B}" type="slidenum">
              <a:rPr lang="en-CA" smtClean="0"/>
              <a:t>‹#›</a:t>
            </a:fld>
            <a:endParaRPr lang="en-CA" dirty="0"/>
          </a:p>
        </p:txBody>
      </p:sp>
    </p:spTree>
    <p:extLst>
      <p:ext uri="{BB962C8B-B14F-4D97-AF65-F5344CB8AC3E}">
        <p14:creationId xmlns:p14="http://schemas.microsoft.com/office/powerpoint/2010/main" val="1126800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219EE191-03B0-4A96-94FD-9320EBB781B3}" type="datetimeFigureOut">
              <a:rPr lang="en-CA" smtClean="0"/>
              <a:t>2019-12-17</a:t>
            </a:fld>
            <a:endParaRPr lang="en-CA" dirty="0"/>
          </a:p>
        </p:txBody>
      </p:sp>
      <p:sp>
        <p:nvSpPr>
          <p:cNvPr id="5" name="Footer Placeholder 4"/>
          <p:cNvSpPr>
            <a:spLocks noGrp="1"/>
          </p:cNvSpPr>
          <p:nvPr>
            <p:ph type="ftr" sz="quarter" idx="11"/>
          </p:nvPr>
        </p:nvSpPr>
        <p:spPr/>
        <p:txBody>
          <a:bodyPr/>
          <a:lstStyle/>
          <a:p>
            <a:endParaRPr lang="en-CA" dirty="0"/>
          </a:p>
        </p:txBody>
      </p:sp>
      <p:sp>
        <p:nvSpPr>
          <p:cNvPr id="6" name="Slide Number Placeholder 5"/>
          <p:cNvSpPr>
            <a:spLocks noGrp="1"/>
          </p:cNvSpPr>
          <p:nvPr>
            <p:ph type="sldNum" sz="quarter" idx="12"/>
          </p:nvPr>
        </p:nvSpPr>
        <p:spPr/>
        <p:txBody>
          <a:bodyPr/>
          <a:lstStyle/>
          <a:p>
            <a:fld id="{5262158F-1B4D-4DA8-BD84-C7A7906F050B}" type="slidenum">
              <a:rPr lang="en-CA" smtClean="0"/>
              <a:t>‹#›</a:t>
            </a:fld>
            <a:endParaRPr lang="en-CA" dirty="0"/>
          </a:p>
        </p:txBody>
      </p:sp>
    </p:spTree>
    <p:extLst>
      <p:ext uri="{BB962C8B-B14F-4D97-AF65-F5344CB8AC3E}">
        <p14:creationId xmlns:p14="http://schemas.microsoft.com/office/powerpoint/2010/main" val="12796651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3_Basic Page With header Ba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32D4B517-E49B-41B6-9DBC-23634E0F1CDC}" type="slidenum">
              <a:rPr lang="en-CA" smtClean="0"/>
              <a:t>‹#›</a:t>
            </a:fld>
            <a:endParaRPr lang="en-CA" dirty="0"/>
          </a:p>
        </p:txBody>
      </p:sp>
      <p:sp>
        <p:nvSpPr>
          <p:cNvPr id="8" name="Text Placeholder 7"/>
          <p:cNvSpPr>
            <a:spLocks noGrp="1"/>
          </p:cNvSpPr>
          <p:nvPr>
            <p:ph type="body" sz="quarter" idx="11" hasCustomPrompt="1"/>
          </p:nvPr>
        </p:nvSpPr>
        <p:spPr>
          <a:xfrm>
            <a:off x="1012265" y="138062"/>
            <a:ext cx="7243976" cy="878670"/>
          </a:xfrm>
          <a:prstGeom prst="rect">
            <a:avLst/>
          </a:prstGeom>
        </p:spPr>
        <p:txBody>
          <a:bodyPr lIns="0" tIns="0" rIns="0" bIns="0"/>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sz="2800" baseline="0">
                <a:solidFill>
                  <a:schemeClr val="accent1"/>
                </a:solidFill>
                <a:latin typeface="Calibri" panose="020F0502020204030204" pitchFamily="34" charset="0"/>
              </a:defRPr>
            </a:lvl1pPr>
            <a:lvl2pPr marL="457200" indent="0">
              <a:buNone/>
              <a:defRPr/>
            </a:lvl2pPr>
          </a:lstStyle>
          <a:p>
            <a:pPr lvl="0"/>
            <a:r>
              <a:rPr lang="en-US" dirty="0"/>
              <a:t>Header text</a:t>
            </a:r>
          </a:p>
        </p:txBody>
      </p:sp>
      <p:sp>
        <p:nvSpPr>
          <p:cNvPr id="11" name="Content Placeholder 2"/>
          <p:cNvSpPr>
            <a:spLocks noGrp="1"/>
          </p:cNvSpPr>
          <p:nvPr>
            <p:ph idx="10" hasCustomPrompt="1"/>
          </p:nvPr>
        </p:nvSpPr>
        <p:spPr>
          <a:xfrm>
            <a:off x="1048280" y="1124744"/>
            <a:ext cx="10095440" cy="5293146"/>
          </a:xfrm>
          <a:prstGeom prst="rect">
            <a:avLst/>
          </a:prstGeom>
        </p:spPr>
        <p:txBody>
          <a:bodyPr lIns="0" tIns="0" rIns="0" bIns="0"/>
          <a:lstStyle>
            <a:lvl1pPr marL="0" indent="0">
              <a:buNone/>
              <a:defRPr sz="2200">
                <a:solidFill>
                  <a:srgbClr val="004D71"/>
                </a:solidFill>
                <a:latin typeface="Calibri" panose="020F0502020204030204" pitchFamily="34" charset="0"/>
              </a:defRPr>
            </a:lvl1pPr>
            <a:lvl2pPr>
              <a:defRPr sz="2000">
                <a:solidFill>
                  <a:srgbClr val="004D71"/>
                </a:solidFill>
                <a:latin typeface="Calibri" panose="020F0502020204030204" pitchFamily="34" charset="0"/>
              </a:defRPr>
            </a:lvl2pPr>
            <a:lvl3pPr>
              <a:defRPr sz="1800">
                <a:solidFill>
                  <a:srgbClr val="004D71"/>
                </a:solidFill>
                <a:latin typeface="Calibri" panose="020F0502020204030204" pitchFamily="34" charset="0"/>
              </a:defRPr>
            </a:lvl3pPr>
            <a:lvl4pPr>
              <a:defRPr sz="1600">
                <a:solidFill>
                  <a:srgbClr val="004D71"/>
                </a:solidFill>
                <a:latin typeface="Calibri" panose="020F0502020204030204" pitchFamily="34" charset="0"/>
              </a:defRPr>
            </a:lvl4pPr>
            <a:lvl5pPr marL="0" indent="1255713">
              <a:defRPr sz="1400">
                <a:solidFill>
                  <a:srgbClr val="004D71"/>
                </a:solidFill>
                <a:latin typeface="Calibri" panose="020F0502020204030204" pitchFamily="34" charset="0"/>
              </a:defRPr>
            </a:lvl5pPr>
          </a:lstStyle>
          <a:p>
            <a:pPr lvl="0"/>
            <a:r>
              <a:rPr lang="en-CA" altLang="ko-KR" dirty="0"/>
              <a:t>Click to add text</a:t>
            </a:r>
          </a:p>
        </p:txBody>
      </p:sp>
    </p:spTree>
    <p:extLst>
      <p:ext uri="{BB962C8B-B14F-4D97-AF65-F5344CB8AC3E}">
        <p14:creationId xmlns:p14="http://schemas.microsoft.com/office/powerpoint/2010/main" val="2837033951"/>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ver Slide 2">
  <p:cSld name="Cover Slide 2">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29712" y="971176"/>
            <a:ext cx="6857200" cy="3612800"/>
          </a:xfrm>
          <a:prstGeom prst="rect">
            <a:avLst/>
          </a:prstGeom>
          <a:noFill/>
          <a:ln>
            <a:noFill/>
          </a:ln>
        </p:spPr>
        <p:txBody>
          <a:bodyPr spcFirstLastPara="1" wrap="square" lIns="0" tIns="0" rIns="0" bIns="0" anchor="b" anchorCtr="0"/>
          <a:lstStyle>
            <a:lvl1pPr lvl="0" algn="l">
              <a:lnSpc>
                <a:spcPct val="90000"/>
              </a:lnSpc>
              <a:spcBef>
                <a:spcPts val="0"/>
              </a:spcBef>
              <a:spcAft>
                <a:spcPts val="0"/>
              </a:spcAft>
              <a:buClr>
                <a:srgbClr val="FFFFFF"/>
              </a:buClr>
              <a:buSzPts val="4200"/>
              <a:buFont typeface="Georgia"/>
              <a:buNone/>
              <a:defRPr sz="5600" u="none">
                <a:solidFill>
                  <a:srgbClr val="FFFFFF"/>
                </a:solidFill>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1" name="Google Shape;11;p2"/>
          <p:cNvSpPr txBox="1">
            <a:spLocks noGrp="1"/>
          </p:cNvSpPr>
          <p:nvPr>
            <p:ph type="subTitle" idx="1"/>
          </p:nvPr>
        </p:nvSpPr>
        <p:spPr>
          <a:xfrm>
            <a:off x="429712" y="4718940"/>
            <a:ext cx="6857200" cy="1132400"/>
          </a:xfrm>
          <a:prstGeom prst="rect">
            <a:avLst/>
          </a:prstGeom>
          <a:noFill/>
          <a:ln>
            <a:noFill/>
          </a:ln>
        </p:spPr>
        <p:txBody>
          <a:bodyPr spcFirstLastPara="1" wrap="square" lIns="0" tIns="0" rIns="0" bIns="0" anchor="t" anchorCtr="0"/>
          <a:lstStyle>
            <a:lvl1pPr lvl="0" algn="l">
              <a:lnSpc>
                <a:spcPct val="100000"/>
              </a:lnSpc>
              <a:spcBef>
                <a:spcPts val="0"/>
              </a:spcBef>
              <a:spcAft>
                <a:spcPts val="0"/>
              </a:spcAft>
              <a:buClr>
                <a:schemeClr val="lt1"/>
              </a:buClr>
              <a:buSzPts val="1300"/>
              <a:buNone/>
              <a:defRPr b="1">
                <a:solidFill>
                  <a:schemeClr val="lt1"/>
                </a:solidFill>
              </a:defRPr>
            </a:lvl1pPr>
            <a:lvl2pPr lvl="1" algn="ctr">
              <a:lnSpc>
                <a:spcPct val="100000"/>
              </a:lnSpc>
              <a:spcBef>
                <a:spcPts val="0"/>
              </a:spcBef>
              <a:spcAft>
                <a:spcPts val="0"/>
              </a:spcAft>
              <a:buClr>
                <a:srgbClr val="888888"/>
              </a:buClr>
              <a:buSzPts val="1300"/>
              <a:buNone/>
              <a:defRPr>
                <a:solidFill>
                  <a:srgbClr val="888888"/>
                </a:solidFill>
              </a:defRPr>
            </a:lvl2pPr>
            <a:lvl3pPr lvl="2" algn="ctr">
              <a:lnSpc>
                <a:spcPct val="100000"/>
              </a:lnSpc>
              <a:spcBef>
                <a:spcPts val="0"/>
              </a:spcBef>
              <a:spcAft>
                <a:spcPts val="0"/>
              </a:spcAft>
              <a:buClr>
                <a:srgbClr val="888888"/>
              </a:buClr>
              <a:buSzPts val="1300"/>
              <a:buNone/>
              <a:defRPr>
                <a:solidFill>
                  <a:srgbClr val="888888"/>
                </a:solidFill>
              </a:defRPr>
            </a:lvl3pPr>
            <a:lvl4pPr lvl="3" algn="ctr">
              <a:lnSpc>
                <a:spcPct val="100000"/>
              </a:lnSpc>
              <a:spcBef>
                <a:spcPts val="0"/>
              </a:spcBef>
              <a:spcAft>
                <a:spcPts val="0"/>
              </a:spcAft>
              <a:buClr>
                <a:srgbClr val="888888"/>
              </a:buClr>
              <a:buSzPts val="1300"/>
              <a:buNone/>
              <a:defRPr>
                <a:solidFill>
                  <a:srgbClr val="888888"/>
                </a:solidFill>
              </a:defRPr>
            </a:lvl4pPr>
            <a:lvl5pPr lvl="4" algn="ctr">
              <a:lnSpc>
                <a:spcPct val="100000"/>
              </a:lnSpc>
              <a:spcBef>
                <a:spcPts val="0"/>
              </a:spcBef>
              <a:spcAft>
                <a:spcPts val="0"/>
              </a:spcAft>
              <a:buClr>
                <a:srgbClr val="888888"/>
              </a:buClr>
              <a:buSzPts val="1300"/>
              <a:buNone/>
              <a:defRPr>
                <a:solidFill>
                  <a:srgbClr val="888888"/>
                </a:solidFill>
              </a:defRPr>
            </a:lvl5pPr>
            <a:lvl6pPr lvl="5" algn="ctr">
              <a:lnSpc>
                <a:spcPct val="100000"/>
              </a:lnSpc>
              <a:spcBef>
                <a:spcPts val="533"/>
              </a:spcBef>
              <a:spcAft>
                <a:spcPts val="0"/>
              </a:spcAft>
              <a:buClr>
                <a:srgbClr val="888888"/>
              </a:buClr>
              <a:buSzPts val="2000"/>
              <a:buNone/>
              <a:defRPr>
                <a:solidFill>
                  <a:srgbClr val="888888"/>
                </a:solidFill>
              </a:defRPr>
            </a:lvl6pPr>
            <a:lvl7pPr lvl="6" algn="ctr">
              <a:lnSpc>
                <a:spcPct val="100000"/>
              </a:lnSpc>
              <a:spcBef>
                <a:spcPts val="533"/>
              </a:spcBef>
              <a:spcAft>
                <a:spcPts val="0"/>
              </a:spcAft>
              <a:buClr>
                <a:srgbClr val="888888"/>
              </a:buClr>
              <a:buSzPts val="2000"/>
              <a:buNone/>
              <a:defRPr>
                <a:solidFill>
                  <a:srgbClr val="888888"/>
                </a:solidFill>
              </a:defRPr>
            </a:lvl7pPr>
            <a:lvl8pPr lvl="7" algn="ctr">
              <a:lnSpc>
                <a:spcPct val="100000"/>
              </a:lnSpc>
              <a:spcBef>
                <a:spcPts val="533"/>
              </a:spcBef>
              <a:spcAft>
                <a:spcPts val="0"/>
              </a:spcAft>
              <a:buClr>
                <a:srgbClr val="888888"/>
              </a:buClr>
              <a:buSzPts val="2000"/>
              <a:buNone/>
              <a:defRPr>
                <a:solidFill>
                  <a:srgbClr val="888888"/>
                </a:solidFill>
              </a:defRPr>
            </a:lvl8pPr>
            <a:lvl9pPr lvl="8" algn="ctr">
              <a:lnSpc>
                <a:spcPct val="100000"/>
              </a:lnSpc>
              <a:spcBef>
                <a:spcPts val="533"/>
              </a:spcBef>
              <a:spcAft>
                <a:spcPts val="0"/>
              </a:spcAft>
              <a:buClr>
                <a:srgbClr val="888888"/>
              </a:buClr>
              <a:buSzPts val="2000"/>
              <a:buNone/>
              <a:defRPr>
                <a:solidFill>
                  <a:srgbClr val="888888"/>
                </a:solidFill>
              </a:defRPr>
            </a:lvl9pPr>
          </a:lstStyle>
          <a:p>
            <a:endParaRPr/>
          </a:p>
        </p:txBody>
      </p:sp>
    </p:spTree>
    <p:extLst>
      <p:ext uri="{BB962C8B-B14F-4D97-AF65-F5344CB8AC3E}">
        <p14:creationId xmlns:p14="http://schemas.microsoft.com/office/powerpoint/2010/main" val="3210101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ver Slide 2">
  <p:cSld name="Cover Slide 2">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g5afcd8ea15_0_310"/>
          <p:cNvSpPr txBox="1">
            <a:spLocks noGrp="1"/>
          </p:cNvSpPr>
          <p:nvPr>
            <p:ph type="ctrTitle"/>
          </p:nvPr>
        </p:nvSpPr>
        <p:spPr>
          <a:xfrm>
            <a:off x="429713" y="971177"/>
            <a:ext cx="6857200" cy="3612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56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 name="Google Shape;14;g5afcd8ea15_0_310"/>
          <p:cNvSpPr txBox="1">
            <a:spLocks noGrp="1"/>
          </p:cNvSpPr>
          <p:nvPr>
            <p:ph type="subTitle" idx="1"/>
          </p:nvPr>
        </p:nvSpPr>
        <p:spPr>
          <a:xfrm>
            <a:off x="429712" y="4718940"/>
            <a:ext cx="6857200" cy="1132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533"/>
              </a:spcBef>
              <a:spcAft>
                <a:spcPts val="0"/>
              </a:spcAft>
              <a:buClr>
                <a:srgbClr val="888888"/>
              </a:buClr>
              <a:buSzPts val="2000"/>
              <a:buNone/>
              <a:defRPr>
                <a:solidFill>
                  <a:srgbClr val="888888"/>
                </a:solidFill>
              </a:defRPr>
            </a:lvl6pPr>
            <a:lvl7pPr lvl="6" algn="ctr">
              <a:lnSpc>
                <a:spcPct val="100000"/>
              </a:lnSpc>
              <a:spcBef>
                <a:spcPts val="533"/>
              </a:spcBef>
              <a:spcAft>
                <a:spcPts val="0"/>
              </a:spcAft>
              <a:buClr>
                <a:srgbClr val="888888"/>
              </a:buClr>
              <a:buSzPts val="2000"/>
              <a:buNone/>
              <a:defRPr>
                <a:solidFill>
                  <a:srgbClr val="888888"/>
                </a:solidFill>
              </a:defRPr>
            </a:lvl7pPr>
            <a:lvl8pPr lvl="7" algn="ctr">
              <a:lnSpc>
                <a:spcPct val="100000"/>
              </a:lnSpc>
              <a:spcBef>
                <a:spcPts val="533"/>
              </a:spcBef>
              <a:spcAft>
                <a:spcPts val="0"/>
              </a:spcAft>
              <a:buClr>
                <a:srgbClr val="888888"/>
              </a:buClr>
              <a:buSzPts val="2000"/>
              <a:buNone/>
              <a:defRPr>
                <a:solidFill>
                  <a:srgbClr val="888888"/>
                </a:solidFill>
              </a:defRPr>
            </a:lvl8pPr>
            <a:lvl9pPr lvl="8" algn="ctr">
              <a:lnSpc>
                <a:spcPct val="100000"/>
              </a:lnSpc>
              <a:spcBef>
                <a:spcPts val="533"/>
              </a:spcBef>
              <a:spcAft>
                <a:spcPts val="0"/>
              </a:spcAft>
              <a:buClr>
                <a:srgbClr val="888888"/>
              </a:buClr>
              <a:buSzPts val="2000"/>
              <a:buNone/>
              <a:defRPr>
                <a:solidFill>
                  <a:srgbClr val="888888"/>
                </a:solidFill>
              </a:defRPr>
            </a:lvl9pPr>
          </a:lstStyle>
          <a:p>
            <a:endParaRPr/>
          </a:p>
        </p:txBody>
      </p:sp>
    </p:spTree>
    <p:extLst>
      <p:ext uri="{BB962C8B-B14F-4D97-AF65-F5344CB8AC3E}">
        <p14:creationId xmlns:p14="http://schemas.microsoft.com/office/powerpoint/2010/main" val="11473980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and image">
  <p:cSld name="Title, content and image">
    <p:spTree>
      <p:nvGrpSpPr>
        <p:cNvPr id="1" name="Shape 15"/>
        <p:cNvGrpSpPr/>
        <p:nvPr/>
      </p:nvGrpSpPr>
      <p:grpSpPr>
        <a:xfrm>
          <a:off x="0" y="0"/>
          <a:ext cx="0" cy="0"/>
          <a:chOff x="0" y="0"/>
          <a:chExt cx="0" cy="0"/>
        </a:xfrm>
      </p:grpSpPr>
      <p:sp>
        <p:nvSpPr>
          <p:cNvPr id="16" name="Google Shape;16;g5afcd8ea15_0_336"/>
          <p:cNvSpPr txBox="1">
            <a:spLocks noGrp="1"/>
          </p:cNvSpPr>
          <p:nvPr>
            <p:ph type="title"/>
          </p:nvPr>
        </p:nvSpPr>
        <p:spPr>
          <a:xfrm>
            <a:off x="427877" y="1171223"/>
            <a:ext cx="5243600" cy="17580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7" name="Google Shape;17;g5afcd8ea15_0_336"/>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
        <p:nvSpPr>
          <p:cNvPr id="18" name="Google Shape;18;g5afcd8ea15_0_336"/>
          <p:cNvSpPr txBox="1">
            <a:spLocks noGrp="1"/>
          </p:cNvSpPr>
          <p:nvPr>
            <p:ph type="body" idx="1"/>
          </p:nvPr>
        </p:nvSpPr>
        <p:spPr>
          <a:xfrm>
            <a:off x="426720" y="3262489"/>
            <a:ext cx="5244800" cy="25892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dk1"/>
              </a:buClr>
              <a:buSzPts val="1400"/>
              <a:buNone/>
              <a:defRPr/>
            </a:lvl1pPr>
            <a:lvl2pPr marL="1219170" lvl="1" indent="-423323" algn="l">
              <a:lnSpc>
                <a:spcPct val="100000"/>
              </a:lnSpc>
              <a:spcBef>
                <a:spcPts val="0"/>
              </a:spcBef>
              <a:spcAft>
                <a:spcPts val="0"/>
              </a:spcAft>
              <a:buClr>
                <a:schemeClr val="dk1"/>
              </a:buClr>
              <a:buSzPts val="1400"/>
              <a:buChar char="•"/>
              <a:defRPr/>
            </a:lvl2pPr>
            <a:lvl3pPr marL="1828754" lvl="2" indent="-423323" algn="l">
              <a:lnSpc>
                <a:spcPct val="100000"/>
              </a:lnSpc>
              <a:spcBef>
                <a:spcPts val="0"/>
              </a:spcBef>
              <a:spcAft>
                <a:spcPts val="0"/>
              </a:spcAft>
              <a:buClr>
                <a:schemeClr val="dk1"/>
              </a:buClr>
              <a:buSzPts val="1400"/>
              <a:buChar char="•"/>
              <a:defRPr/>
            </a:lvl3pPr>
            <a:lvl4pPr marL="2438339" lvl="3" indent="-423323" algn="l">
              <a:lnSpc>
                <a:spcPct val="100000"/>
              </a:lnSpc>
              <a:spcBef>
                <a:spcPts val="0"/>
              </a:spcBef>
              <a:spcAft>
                <a:spcPts val="0"/>
              </a:spcAft>
              <a:buClr>
                <a:schemeClr val="dk1"/>
              </a:buClr>
              <a:buSzPts val="1400"/>
              <a:buChar char="•"/>
              <a:defRPr/>
            </a:lvl4pPr>
            <a:lvl5pPr marL="3047924" lvl="4" indent="-304792" algn="l">
              <a:lnSpc>
                <a:spcPct val="100000"/>
              </a:lnSpc>
              <a:spcBef>
                <a:spcPts val="0"/>
              </a:spcBef>
              <a:spcAft>
                <a:spcPts val="0"/>
              </a:spcAft>
              <a:buClr>
                <a:schemeClr val="dk1"/>
              </a:buClr>
              <a:buSzPts val="1400"/>
              <a:buNone/>
              <a:defRPr/>
            </a:lvl5pPr>
            <a:lvl6pPr marL="3657509" lvl="5" indent="-423323" algn="l">
              <a:lnSpc>
                <a:spcPct val="100000"/>
              </a:lnSpc>
              <a:spcBef>
                <a:spcPts val="400"/>
              </a:spcBef>
              <a:spcAft>
                <a:spcPts val="0"/>
              </a:spcAft>
              <a:buClr>
                <a:schemeClr val="dk1"/>
              </a:buClr>
              <a:buSzPts val="1400"/>
              <a:buChar char="•"/>
              <a:defRPr/>
            </a:lvl6pPr>
            <a:lvl7pPr marL="4267093" lvl="6" indent="-423323" algn="l">
              <a:lnSpc>
                <a:spcPct val="100000"/>
              </a:lnSpc>
              <a:spcBef>
                <a:spcPts val="400"/>
              </a:spcBef>
              <a:spcAft>
                <a:spcPts val="0"/>
              </a:spcAft>
              <a:buClr>
                <a:schemeClr val="dk1"/>
              </a:buClr>
              <a:buSzPts val="1400"/>
              <a:buChar char="•"/>
              <a:defRPr/>
            </a:lvl7pPr>
            <a:lvl8pPr marL="4876678" lvl="7" indent="-423323" algn="l">
              <a:lnSpc>
                <a:spcPct val="100000"/>
              </a:lnSpc>
              <a:spcBef>
                <a:spcPts val="400"/>
              </a:spcBef>
              <a:spcAft>
                <a:spcPts val="0"/>
              </a:spcAft>
              <a:buClr>
                <a:schemeClr val="dk1"/>
              </a:buClr>
              <a:buSzPts val="1400"/>
              <a:buChar char="•"/>
              <a:defRPr/>
            </a:lvl8pPr>
            <a:lvl9pPr marL="5486263" lvl="8" indent="-423323" algn="l">
              <a:lnSpc>
                <a:spcPct val="100000"/>
              </a:lnSpc>
              <a:spcBef>
                <a:spcPts val="400"/>
              </a:spcBef>
              <a:spcAft>
                <a:spcPts val="0"/>
              </a:spcAft>
              <a:buClr>
                <a:schemeClr val="dk1"/>
              </a:buClr>
              <a:buSzPts val="1400"/>
              <a:buChar char="•"/>
              <a:defRPr/>
            </a:lvl9pPr>
          </a:lstStyle>
          <a:p>
            <a:endParaRPr/>
          </a:p>
        </p:txBody>
      </p:sp>
      <p:sp>
        <p:nvSpPr>
          <p:cNvPr id="19" name="Google Shape;19;g5afcd8ea15_0_336"/>
          <p:cNvSpPr>
            <a:spLocks noGrp="1"/>
          </p:cNvSpPr>
          <p:nvPr>
            <p:ph type="pic" idx="2"/>
          </p:nvPr>
        </p:nvSpPr>
        <p:spPr>
          <a:xfrm>
            <a:off x="6730124" y="304801"/>
            <a:ext cx="5220800" cy="5546800"/>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chemeClr val="dk1"/>
              </a:buClr>
              <a:buSzPts val="1400"/>
              <a:buFont typeface="Arial"/>
              <a:buNone/>
              <a:defRPr sz="1867"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67" b="1" i="0" u="none" strike="noStrike" cap="none">
                <a:solidFill>
                  <a:schemeClr val="dk1"/>
                </a:solidFill>
                <a:latin typeface="Arial"/>
                <a:ea typeface="Arial"/>
                <a:cs typeface="Arial"/>
                <a:sym typeface="Arial"/>
              </a:defRPr>
            </a:lvl5pPr>
            <a:lvl6pPr marR="0" lvl="5"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6pPr>
            <a:lvl7pPr marR="0" lvl="6"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7pPr>
            <a:lvl8pPr marR="0" lvl="7"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8pPr>
            <a:lvl9pPr marR="0" lvl="8"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23488001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0"/>
        <p:cNvGrpSpPr/>
        <p:nvPr/>
      </p:nvGrpSpPr>
      <p:grpSpPr>
        <a:xfrm>
          <a:off x="0" y="0"/>
          <a:ext cx="0" cy="0"/>
          <a:chOff x="0" y="0"/>
          <a:chExt cx="0" cy="0"/>
        </a:xfrm>
      </p:grpSpPr>
      <p:sp>
        <p:nvSpPr>
          <p:cNvPr id="21" name="Google Shape;21;g5afcd8ea15_0_321"/>
          <p:cNvSpPr txBox="1">
            <a:spLocks noGrp="1"/>
          </p:cNvSpPr>
          <p:nvPr>
            <p:ph type="title"/>
          </p:nvPr>
        </p:nvSpPr>
        <p:spPr>
          <a:xfrm>
            <a:off x="427877" y="190501"/>
            <a:ext cx="11336400" cy="10876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2" name="Google Shape;22;g5afcd8ea15_0_321"/>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0271347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3"/>
        <p:cNvGrpSpPr/>
        <p:nvPr/>
      </p:nvGrpSpPr>
      <p:grpSpPr>
        <a:xfrm>
          <a:off x="0" y="0"/>
          <a:ext cx="0" cy="0"/>
          <a:chOff x="0" y="0"/>
          <a:chExt cx="0" cy="0"/>
        </a:xfrm>
      </p:grpSpPr>
      <p:sp>
        <p:nvSpPr>
          <p:cNvPr id="24" name="Google Shape;24;p34"/>
          <p:cNvSpPr txBox="1">
            <a:spLocks noGrp="1"/>
          </p:cNvSpPr>
          <p:nvPr>
            <p:ph type="title"/>
          </p:nvPr>
        </p:nvSpPr>
        <p:spPr>
          <a:xfrm>
            <a:off x="427879" y="190502"/>
            <a:ext cx="11336245" cy="1087687"/>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4"/>
          <p:cNvSpPr txBox="1">
            <a:spLocks noGrp="1"/>
          </p:cNvSpPr>
          <p:nvPr>
            <p:ph type="body" idx="1"/>
          </p:nvPr>
        </p:nvSpPr>
        <p:spPr>
          <a:xfrm>
            <a:off x="426720" y="1600204"/>
            <a:ext cx="11338560" cy="4248877"/>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dk1"/>
              </a:buClr>
              <a:buSzPts val="1800"/>
              <a:buNone/>
              <a:defRPr/>
            </a:lvl1pPr>
            <a:lvl2pPr marL="1219170" lvl="1" indent="-457189" algn="l">
              <a:lnSpc>
                <a:spcPct val="100000"/>
              </a:lnSpc>
              <a:spcBef>
                <a:spcPts val="0"/>
              </a:spcBef>
              <a:spcAft>
                <a:spcPts val="0"/>
              </a:spcAft>
              <a:buClr>
                <a:schemeClr val="dk1"/>
              </a:buClr>
              <a:buSzPts val="1800"/>
              <a:buChar char="•"/>
              <a:defRPr/>
            </a:lvl2pPr>
            <a:lvl3pPr marL="1828754" lvl="2" indent="-457189" algn="l">
              <a:lnSpc>
                <a:spcPct val="100000"/>
              </a:lnSpc>
              <a:spcBef>
                <a:spcPts val="0"/>
              </a:spcBef>
              <a:spcAft>
                <a:spcPts val="0"/>
              </a:spcAft>
              <a:buClr>
                <a:schemeClr val="dk1"/>
              </a:buClr>
              <a:buSzPts val="1800"/>
              <a:buChar char="•"/>
              <a:defRPr/>
            </a:lvl3pPr>
            <a:lvl4pPr marL="2438339" lvl="3" indent="-457189" algn="l">
              <a:lnSpc>
                <a:spcPct val="100000"/>
              </a:lnSpc>
              <a:spcBef>
                <a:spcPts val="0"/>
              </a:spcBef>
              <a:spcAft>
                <a:spcPts val="0"/>
              </a:spcAft>
              <a:buClr>
                <a:schemeClr val="dk1"/>
              </a:buClr>
              <a:buSzPts val="1800"/>
              <a:buChar char="•"/>
              <a:defRPr/>
            </a:lvl4pPr>
            <a:lvl5pPr marL="3047924" lvl="4" indent="-304792" algn="l">
              <a:lnSpc>
                <a:spcPct val="100000"/>
              </a:lnSpc>
              <a:spcBef>
                <a:spcPts val="0"/>
              </a:spcBef>
              <a:spcAft>
                <a:spcPts val="0"/>
              </a:spcAft>
              <a:buClr>
                <a:schemeClr val="dk1"/>
              </a:buClr>
              <a:buSzPts val="1800"/>
              <a:buNone/>
              <a:defRPr/>
            </a:lvl5pPr>
            <a:lvl6pPr marL="3657509" lvl="5" indent="-457189" algn="l">
              <a:lnSpc>
                <a:spcPct val="100000"/>
              </a:lnSpc>
              <a:spcBef>
                <a:spcPts val="360"/>
              </a:spcBef>
              <a:spcAft>
                <a:spcPts val="0"/>
              </a:spcAft>
              <a:buClr>
                <a:schemeClr val="dk1"/>
              </a:buClr>
              <a:buSzPts val="1800"/>
              <a:buChar char="•"/>
              <a:defRPr/>
            </a:lvl6pPr>
            <a:lvl7pPr marL="4267093" lvl="6" indent="-457189" algn="l">
              <a:lnSpc>
                <a:spcPct val="100000"/>
              </a:lnSpc>
              <a:spcBef>
                <a:spcPts val="360"/>
              </a:spcBef>
              <a:spcAft>
                <a:spcPts val="0"/>
              </a:spcAft>
              <a:buClr>
                <a:schemeClr val="dk1"/>
              </a:buClr>
              <a:buSzPts val="1800"/>
              <a:buChar char="•"/>
              <a:defRPr/>
            </a:lvl7pPr>
            <a:lvl8pPr marL="4876678" lvl="7" indent="-457189" algn="l">
              <a:lnSpc>
                <a:spcPct val="100000"/>
              </a:lnSpc>
              <a:spcBef>
                <a:spcPts val="360"/>
              </a:spcBef>
              <a:spcAft>
                <a:spcPts val="0"/>
              </a:spcAft>
              <a:buClr>
                <a:schemeClr val="dk1"/>
              </a:buClr>
              <a:buSzPts val="1800"/>
              <a:buChar char="•"/>
              <a:defRPr/>
            </a:lvl8pPr>
            <a:lvl9pPr marL="5486263" lvl="8" indent="-457189" algn="l">
              <a:lnSpc>
                <a:spcPct val="100000"/>
              </a:lnSpc>
              <a:spcBef>
                <a:spcPts val="360"/>
              </a:spcBef>
              <a:spcAft>
                <a:spcPts val="0"/>
              </a:spcAft>
              <a:buClr>
                <a:schemeClr val="dk1"/>
              </a:buClr>
              <a:buSzPts val="1800"/>
              <a:buChar char="•"/>
              <a:defRPr/>
            </a:lvl9pPr>
          </a:lstStyle>
          <a:p>
            <a:endParaRPr/>
          </a:p>
        </p:txBody>
      </p:sp>
      <p:sp>
        <p:nvSpPr>
          <p:cNvPr id="26" name="Google Shape;26;p34"/>
          <p:cNvSpPr txBox="1">
            <a:spLocks noGrp="1"/>
          </p:cNvSpPr>
          <p:nvPr>
            <p:ph type="sldNum" idx="12"/>
          </p:nvPr>
        </p:nvSpPr>
        <p:spPr>
          <a:xfrm>
            <a:off x="5893427" y="6467812"/>
            <a:ext cx="405147" cy="191003"/>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900"/>
              <a:buFont typeface="Arial"/>
              <a:buNone/>
              <a:defRPr sz="900"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5051706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3_Title, content and image">
  <p:cSld name="3_Title, content and image">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427878" y="1171223"/>
            <a:ext cx="5243521" cy="1757964"/>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28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9" name="Google Shape;29;p7"/>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
        <p:nvSpPr>
          <p:cNvPr id="30" name="Google Shape;30;p7"/>
          <p:cNvSpPr txBox="1">
            <a:spLocks noGrp="1"/>
          </p:cNvSpPr>
          <p:nvPr>
            <p:ph type="body" idx="1"/>
          </p:nvPr>
        </p:nvSpPr>
        <p:spPr>
          <a:xfrm>
            <a:off x="426721" y="3262490"/>
            <a:ext cx="5244679" cy="2589036"/>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SzPts val="1400"/>
              <a:buNone/>
              <a:defRPr/>
            </a:lvl1pPr>
            <a:lvl2pPr marL="1219170" lvl="1" indent="-423323" algn="l">
              <a:lnSpc>
                <a:spcPct val="100000"/>
              </a:lnSpc>
              <a:spcBef>
                <a:spcPts val="0"/>
              </a:spcBef>
              <a:spcAft>
                <a:spcPts val="0"/>
              </a:spcAft>
              <a:buSzPts val="1400"/>
              <a:buChar char="•"/>
              <a:defRPr/>
            </a:lvl2pPr>
            <a:lvl3pPr marL="1828754" lvl="2" indent="-423323" algn="l">
              <a:lnSpc>
                <a:spcPct val="100000"/>
              </a:lnSpc>
              <a:spcBef>
                <a:spcPts val="0"/>
              </a:spcBef>
              <a:spcAft>
                <a:spcPts val="0"/>
              </a:spcAft>
              <a:buSzPts val="1400"/>
              <a:buChar char="•"/>
              <a:defRPr/>
            </a:lvl3pPr>
            <a:lvl4pPr marL="2438339" lvl="3" indent="-423323" algn="l">
              <a:lnSpc>
                <a:spcPct val="100000"/>
              </a:lnSpc>
              <a:spcBef>
                <a:spcPts val="0"/>
              </a:spcBef>
              <a:spcAft>
                <a:spcPts val="0"/>
              </a:spcAft>
              <a:buSzPts val="1400"/>
              <a:buChar char="•"/>
              <a:defRPr/>
            </a:lvl4pPr>
            <a:lvl5pPr marL="3047924" lvl="4" indent="-304792" algn="l">
              <a:lnSpc>
                <a:spcPct val="100000"/>
              </a:lnSpc>
              <a:spcBef>
                <a:spcPts val="0"/>
              </a:spcBef>
              <a:spcAft>
                <a:spcPts val="0"/>
              </a:spcAft>
              <a:buSzPts val="1400"/>
              <a:buNone/>
              <a:defRPr/>
            </a:lvl5pPr>
            <a:lvl6pPr marL="3657509" lvl="5" indent="-474121" algn="l">
              <a:lnSpc>
                <a:spcPct val="100000"/>
              </a:lnSpc>
              <a:spcBef>
                <a:spcPts val="533"/>
              </a:spcBef>
              <a:spcAft>
                <a:spcPts val="0"/>
              </a:spcAft>
              <a:buSzPts val="2000"/>
              <a:buChar char="•"/>
              <a:defRPr/>
            </a:lvl6pPr>
            <a:lvl7pPr marL="4267093" lvl="6" indent="-474121" algn="l">
              <a:lnSpc>
                <a:spcPct val="100000"/>
              </a:lnSpc>
              <a:spcBef>
                <a:spcPts val="533"/>
              </a:spcBef>
              <a:spcAft>
                <a:spcPts val="0"/>
              </a:spcAft>
              <a:buSzPts val="2000"/>
              <a:buChar char="•"/>
              <a:defRPr/>
            </a:lvl7pPr>
            <a:lvl8pPr marL="4876678" lvl="7" indent="-474121" algn="l">
              <a:lnSpc>
                <a:spcPct val="100000"/>
              </a:lnSpc>
              <a:spcBef>
                <a:spcPts val="533"/>
              </a:spcBef>
              <a:spcAft>
                <a:spcPts val="0"/>
              </a:spcAft>
              <a:buSzPts val="2000"/>
              <a:buChar char="•"/>
              <a:defRPr/>
            </a:lvl8pPr>
            <a:lvl9pPr marL="5486263" lvl="8" indent="-474121" algn="l">
              <a:lnSpc>
                <a:spcPct val="100000"/>
              </a:lnSpc>
              <a:spcBef>
                <a:spcPts val="533"/>
              </a:spcBef>
              <a:spcAft>
                <a:spcPts val="0"/>
              </a:spcAft>
              <a:buSzPts val="2000"/>
              <a:buChar char="•"/>
              <a:defRPr/>
            </a:lvl9pPr>
          </a:lstStyle>
          <a:p>
            <a:endParaRPr/>
          </a:p>
        </p:txBody>
      </p:sp>
      <p:sp>
        <p:nvSpPr>
          <p:cNvPr id="31" name="Google Shape;31;p7"/>
          <p:cNvSpPr>
            <a:spLocks noGrp="1"/>
          </p:cNvSpPr>
          <p:nvPr>
            <p:ph type="pic" idx="2"/>
          </p:nvPr>
        </p:nvSpPr>
        <p:spPr>
          <a:xfrm>
            <a:off x="6730124" y="304800"/>
            <a:ext cx="5220608" cy="5546725"/>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chemeClr val="dk1"/>
              </a:buClr>
              <a:buSzPts val="1400"/>
              <a:buFont typeface="Arial"/>
              <a:buNone/>
              <a:defRPr sz="1867"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67" b="1" i="0" u="none" strike="noStrike" cap="none">
                <a:solidFill>
                  <a:schemeClr val="dk1"/>
                </a:solidFill>
                <a:latin typeface="Arial"/>
                <a:ea typeface="Arial"/>
                <a:cs typeface="Arial"/>
                <a:sym typeface="Arial"/>
              </a:defRPr>
            </a:lvl5pPr>
            <a:lvl6pPr marR="0" lvl="5"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6pPr>
            <a:lvl7pPr marR="0" lvl="6"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7pPr>
            <a:lvl8pPr marR="0" lvl="7"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8pPr>
            <a:lvl9pPr marR="0" lvl="8"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14181730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2 contents">
  <p:cSld name="Title and 2 contents">
    <p:spTree>
      <p:nvGrpSpPr>
        <p:cNvPr id="1" name="Shape 32"/>
        <p:cNvGrpSpPr/>
        <p:nvPr/>
      </p:nvGrpSpPr>
      <p:grpSpPr>
        <a:xfrm>
          <a:off x="0" y="0"/>
          <a:ext cx="0" cy="0"/>
          <a:chOff x="0" y="0"/>
          <a:chExt cx="0" cy="0"/>
        </a:xfrm>
      </p:grpSpPr>
      <p:sp>
        <p:nvSpPr>
          <p:cNvPr id="33" name="Google Shape;33;g5afcd8ea15_0_316"/>
          <p:cNvSpPr txBox="1">
            <a:spLocks noGrp="1"/>
          </p:cNvSpPr>
          <p:nvPr>
            <p:ph type="title"/>
          </p:nvPr>
        </p:nvSpPr>
        <p:spPr>
          <a:xfrm>
            <a:off x="427877" y="190501"/>
            <a:ext cx="11336400" cy="10876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4" name="Google Shape;34;g5afcd8ea15_0_316"/>
          <p:cNvSpPr txBox="1">
            <a:spLocks noGrp="1"/>
          </p:cNvSpPr>
          <p:nvPr>
            <p:ph type="body" idx="1"/>
          </p:nvPr>
        </p:nvSpPr>
        <p:spPr>
          <a:xfrm>
            <a:off x="426720" y="1600203"/>
            <a:ext cx="5485600" cy="42488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dk1"/>
              </a:buClr>
              <a:buSzPts val="1400"/>
              <a:buNone/>
              <a:defRPr/>
            </a:lvl1pPr>
            <a:lvl2pPr marL="1219170" lvl="1" indent="-423323" algn="l">
              <a:lnSpc>
                <a:spcPct val="100000"/>
              </a:lnSpc>
              <a:spcBef>
                <a:spcPts val="0"/>
              </a:spcBef>
              <a:spcAft>
                <a:spcPts val="0"/>
              </a:spcAft>
              <a:buClr>
                <a:schemeClr val="dk1"/>
              </a:buClr>
              <a:buSzPts val="1400"/>
              <a:buChar char="•"/>
              <a:defRPr/>
            </a:lvl2pPr>
            <a:lvl3pPr marL="1828754" lvl="2" indent="-423323" algn="l">
              <a:lnSpc>
                <a:spcPct val="100000"/>
              </a:lnSpc>
              <a:spcBef>
                <a:spcPts val="0"/>
              </a:spcBef>
              <a:spcAft>
                <a:spcPts val="0"/>
              </a:spcAft>
              <a:buClr>
                <a:schemeClr val="dk1"/>
              </a:buClr>
              <a:buSzPts val="1400"/>
              <a:buChar char="•"/>
              <a:defRPr/>
            </a:lvl3pPr>
            <a:lvl4pPr marL="2438339" lvl="3" indent="-423323" algn="l">
              <a:lnSpc>
                <a:spcPct val="100000"/>
              </a:lnSpc>
              <a:spcBef>
                <a:spcPts val="0"/>
              </a:spcBef>
              <a:spcAft>
                <a:spcPts val="0"/>
              </a:spcAft>
              <a:buClr>
                <a:schemeClr val="dk1"/>
              </a:buClr>
              <a:buSzPts val="1400"/>
              <a:buChar char="•"/>
              <a:defRPr/>
            </a:lvl4pPr>
            <a:lvl5pPr marL="3047924" lvl="4" indent="-304792" algn="l">
              <a:lnSpc>
                <a:spcPct val="100000"/>
              </a:lnSpc>
              <a:spcBef>
                <a:spcPts val="0"/>
              </a:spcBef>
              <a:spcAft>
                <a:spcPts val="0"/>
              </a:spcAft>
              <a:buClr>
                <a:schemeClr val="dk1"/>
              </a:buClr>
              <a:buSzPts val="1400"/>
              <a:buNone/>
              <a:defRPr/>
            </a:lvl5pPr>
            <a:lvl6pPr marL="3657509" lvl="5" indent="-423323" algn="l">
              <a:lnSpc>
                <a:spcPct val="100000"/>
              </a:lnSpc>
              <a:spcBef>
                <a:spcPts val="400"/>
              </a:spcBef>
              <a:spcAft>
                <a:spcPts val="0"/>
              </a:spcAft>
              <a:buClr>
                <a:schemeClr val="dk1"/>
              </a:buClr>
              <a:buSzPts val="1400"/>
              <a:buChar char="•"/>
              <a:defRPr/>
            </a:lvl6pPr>
            <a:lvl7pPr marL="4267093" lvl="6" indent="-423323" algn="l">
              <a:lnSpc>
                <a:spcPct val="100000"/>
              </a:lnSpc>
              <a:spcBef>
                <a:spcPts val="400"/>
              </a:spcBef>
              <a:spcAft>
                <a:spcPts val="0"/>
              </a:spcAft>
              <a:buClr>
                <a:schemeClr val="dk1"/>
              </a:buClr>
              <a:buSzPts val="1400"/>
              <a:buChar char="•"/>
              <a:defRPr/>
            </a:lvl7pPr>
            <a:lvl8pPr marL="4876678" lvl="7" indent="-423323" algn="l">
              <a:lnSpc>
                <a:spcPct val="100000"/>
              </a:lnSpc>
              <a:spcBef>
                <a:spcPts val="400"/>
              </a:spcBef>
              <a:spcAft>
                <a:spcPts val="0"/>
              </a:spcAft>
              <a:buClr>
                <a:schemeClr val="dk1"/>
              </a:buClr>
              <a:buSzPts val="1400"/>
              <a:buChar char="•"/>
              <a:defRPr/>
            </a:lvl8pPr>
            <a:lvl9pPr marL="5486263" lvl="8" indent="-423323" algn="l">
              <a:lnSpc>
                <a:spcPct val="100000"/>
              </a:lnSpc>
              <a:spcBef>
                <a:spcPts val="400"/>
              </a:spcBef>
              <a:spcAft>
                <a:spcPts val="0"/>
              </a:spcAft>
              <a:buClr>
                <a:schemeClr val="dk1"/>
              </a:buClr>
              <a:buSzPts val="1400"/>
              <a:buChar char="•"/>
              <a:defRPr/>
            </a:lvl9pPr>
          </a:lstStyle>
          <a:p>
            <a:endParaRPr/>
          </a:p>
        </p:txBody>
      </p:sp>
      <p:sp>
        <p:nvSpPr>
          <p:cNvPr id="35" name="Google Shape;35;g5afcd8ea15_0_316"/>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
        <p:nvSpPr>
          <p:cNvPr id="36" name="Google Shape;36;g5afcd8ea15_0_316"/>
          <p:cNvSpPr txBox="1">
            <a:spLocks noGrp="1"/>
          </p:cNvSpPr>
          <p:nvPr>
            <p:ph type="body" idx="2"/>
          </p:nvPr>
        </p:nvSpPr>
        <p:spPr>
          <a:xfrm>
            <a:off x="6278437" y="1600203"/>
            <a:ext cx="5485600" cy="42488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dk1"/>
              </a:buClr>
              <a:buSzPts val="1400"/>
              <a:buNone/>
              <a:defRPr/>
            </a:lvl1pPr>
            <a:lvl2pPr marL="1219170" lvl="1" indent="-423323" algn="l">
              <a:lnSpc>
                <a:spcPct val="100000"/>
              </a:lnSpc>
              <a:spcBef>
                <a:spcPts val="0"/>
              </a:spcBef>
              <a:spcAft>
                <a:spcPts val="0"/>
              </a:spcAft>
              <a:buClr>
                <a:schemeClr val="dk1"/>
              </a:buClr>
              <a:buSzPts val="1400"/>
              <a:buChar char="•"/>
              <a:defRPr/>
            </a:lvl2pPr>
            <a:lvl3pPr marL="1828754" lvl="2" indent="-423323" algn="l">
              <a:lnSpc>
                <a:spcPct val="100000"/>
              </a:lnSpc>
              <a:spcBef>
                <a:spcPts val="0"/>
              </a:spcBef>
              <a:spcAft>
                <a:spcPts val="0"/>
              </a:spcAft>
              <a:buClr>
                <a:schemeClr val="dk1"/>
              </a:buClr>
              <a:buSzPts val="1400"/>
              <a:buChar char="•"/>
              <a:defRPr/>
            </a:lvl3pPr>
            <a:lvl4pPr marL="2438339" lvl="3" indent="-423323" algn="l">
              <a:lnSpc>
                <a:spcPct val="100000"/>
              </a:lnSpc>
              <a:spcBef>
                <a:spcPts val="0"/>
              </a:spcBef>
              <a:spcAft>
                <a:spcPts val="0"/>
              </a:spcAft>
              <a:buClr>
                <a:schemeClr val="dk1"/>
              </a:buClr>
              <a:buSzPts val="1400"/>
              <a:buChar char="•"/>
              <a:defRPr/>
            </a:lvl4pPr>
            <a:lvl5pPr marL="3047924" lvl="4" indent="-304792" algn="l">
              <a:lnSpc>
                <a:spcPct val="100000"/>
              </a:lnSpc>
              <a:spcBef>
                <a:spcPts val="0"/>
              </a:spcBef>
              <a:spcAft>
                <a:spcPts val="0"/>
              </a:spcAft>
              <a:buClr>
                <a:schemeClr val="dk1"/>
              </a:buClr>
              <a:buSzPts val="1400"/>
              <a:buNone/>
              <a:defRPr/>
            </a:lvl5pPr>
            <a:lvl6pPr marL="3657509" lvl="5" indent="-423323" algn="l">
              <a:lnSpc>
                <a:spcPct val="100000"/>
              </a:lnSpc>
              <a:spcBef>
                <a:spcPts val="400"/>
              </a:spcBef>
              <a:spcAft>
                <a:spcPts val="0"/>
              </a:spcAft>
              <a:buClr>
                <a:schemeClr val="dk1"/>
              </a:buClr>
              <a:buSzPts val="1400"/>
              <a:buChar char="•"/>
              <a:defRPr/>
            </a:lvl6pPr>
            <a:lvl7pPr marL="4267093" lvl="6" indent="-423323" algn="l">
              <a:lnSpc>
                <a:spcPct val="100000"/>
              </a:lnSpc>
              <a:spcBef>
                <a:spcPts val="400"/>
              </a:spcBef>
              <a:spcAft>
                <a:spcPts val="0"/>
              </a:spcAft>
              <a:buClr>
                <a:schemeClr val="dk1"/>
              </a:buClr>
              <a:buSzPts val="1400"/>
              <a:buChar char="•"/>
              <a:defRPr/>
            </a:lvl7pPr>
            <a:lvl8pPr marL="4876678" lvl="7" indent="-423323" algn="l">
              <a:lnSpc>
                <a:spcPct val="100000"/>
              </a:lnSpc>
              <a:spcBef>
                <a:spcPts val="400"/>
              </a:spcBef>
              <a:spcAft>
                <a:spcPts val="0"/>
              </a:spcAft>
              <a:buClr>
                <a:schemeClr val="dk1"/>
              </a:buClr>
              <a:buSzPts val="1400"/>
              <a:buChar char="•"/>
              <a:defRPr/>
            </a:lvl8pPr>
            <a:lvl9pPr marL="5486263" lvl="8" indent="-423323" algn="l">
              <a:lnSpc>
                <a:spcPct val="100000"/>
              </a:lnSpc>
              <a:spcBef>
                <a:spcPts val="400"/>
              </a:spcBef>
              <a:spcAft>
                <a:spcPts val="0"/>
              </a:spcAft>
              <a:buClr>
                <a:schemeClr val="dk1"/>
              </a:buClr>
              <a:buSzPts val="1400"/>
              <a:buChar char="•"/>
              <a:defRPr/>
            </a:lvl9pPr>
          </a:lstStyle>
          <a:p>
            <a:endParaRPr/>
          </a:p>
        </p:txBody>
      </p:sp>
    </p:spTree>
    <p:extLst>
      <p:ext uri="{BB962C8B-B14F-4D97-AF65-F5344CB8AC3E}">
        <p14:creationId xmlns:p14="http://schemas.microsoft.com/office/powerpoint/2010/main" val="2387976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219EE191-03B0-4A96-94FD-9320EBB781B3}" type="datetimeFigureOut">
              <a:rPr lang="en-CA" smtClean="0"/>
              <a:t>2019-12-17</a:t>
            </a:fld>
            <a:endParaRPr lang="en-CA" dirty="0"/>
          </a:p>
        </p:txBody>
      </p:sp>
      <p:sp>
        <p:nvSpPr>
          <p:cNvPr id="5" name="Footer Placeholder 4"/>
          <p:cNvSpPr>
            <a:spLocks noGrp="1"/>
          </p:cNvSpPr>
          <p:nvPr>
            <p:ph type="ftr" sz="quarter" idx="11"/>
          </p:nvPr>
        </p:nvSpPr>
        <p:spPr/>
        <p:txBody>
          <a:bodyPr/>
          <a:lstStyle/>
          <a:p>
            <a:endParaRPr lang="en-CA" dirty="0"/>
          </a:p>
        </p:txBody>
      </p:sp>
      <p:sp>
        <p:nvSpPr>
          <p:cNvPr id="6" name="Slide Number Placeholder 5"/>
          <p:cNvSpPr>
            <a:spLocks noGrp="1"/>
          </p:cNvSpPr>
          <p:nvPr>
            <p:ph type="sldNum" sz="quarter" idx="12"/>
          </p:nvPr>
        </p:nvSpPr>
        <p:spPr/>
        <p:txBody>
          <a:bodyPr/>
          <a:lstStyle/>
          <a:p>
            <a:fld id="{5262158F-1B4D-4DA8-BD84-C7A7906F050B}" type="slidenum">
              <a:rPr lang="en-CA" smtClean="0"/>
              <a:t>‹#›</a:t>
            </a:fld>
            <a:endParaRPr lang="en-CA" dirty="0"/>
          </a:p>
        </p:txBody>
      </p:sp>
    </p:spTree>
    <p:extLst>
      <p:ext uri="{BB962C8B-B14F-4D97-AF65-F5344CB8AC3E}">
        <p14:creationId xmlns:p14="http://schemas.microsoft.com/office/powerpoint/2010/main" val="24847050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extLst>
      <p:ext uri="{BB962C8B-B14F-4D97-AF65-F5344CB8AC3E}">
        <p14:creationId xmlns:p14="http://schemas.microsoft.com/office/powerpoint/2010/main" val="40004930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ver Slide 1" type="title">
  <p:cSld name="Cover Slide 1">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g5afcd8ea15_0_303"/>
          <p:cNvSpPr txBox="1">
            <a:spLocks noGrp="1"/>
          </p:cNvSpPr>
          <p:nvPr>
            <p:ph type="ctrTitle"/>
          </p:nvPr>
        </p:nvSpPr>
        <p:spPr>
          <a:xfrm>
            <a:off x="429713" y="969264"/>
            <a:ext cx="6857200" cy="3612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56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0" name="Google Shape;40;g5afcd8ea15_0_303"/>
          <p:cNvSpPr txBox="1">
            <a:spLocks noGrp="1"/>
          </p:cNvSpPr>
          <p:nvPr>
            <p:ph type="subTitle" idx="1"/>
          </p:nvPr>
        </p:nvSpPr>
        <p:spPr>
          <a:xfrm>
            <a:off x="429712" y="4718940"/>
            <a:ext cx="6857200" cy="1132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533"/>
              </a:spcBef>
              <a:spcAft>
                <a:spcPts val="0"/>
              </a:spcAft>
              <a:buClr>
                <a:srgbClr val="888888"/>
              </a:buClr>
              <a:buSzPts val="2000"/>
              <a:buNone/>
              <a:defRPr>
                <a:solidFill>
                  <a:srgbClr val="888888"/>
                </a:solidFill>
              </a:defRPr>
            </a:lvl6pPr>
            <a:lvl7pPr lvl="6" algn="ctr">
              <a:lnSpc>
                <a:spcPct val="100000"/>
              </a:lnSpc>
              <a:spcBef>
                <a:spcPts val="533"/>
              </a:spcBef>
              <a:spcAft>
                <a:spcPts val="0"/>
              </a:spcAft>
              <a:buClr>
                <a:srgbClr val="888888"/>
              </a:buClr>
              <a:buSzPts val="2000"/>
              <a:buNone/>
              <a:defRPr>
                <a:solidFill>
                  <a:srgbClr val="888888"/>
                </a:solidFill>
              </a:defRPr>
            </a:lvl7pPr>
            <a:lvl8pPr lvl="7" algn="ctr">
              <a:lnSpc>
                <a:spcPct val="100000"/>
              </a:lnSpc>
              <a:spcBef>
                <a:spcPts val="533"/>
              </a:spcBef>
              <a:spcAft>
                <a:spcPts val="0"/>
              </a:spcAft>
              <a:buClr>
                <a:srgbClr val="888888"/>
              </a:buClr>
              <a:buSzPts val="2000"/>
              <a:buNone/>
              <a:defRPr>
                <a:solidFill>
                  <a:srgbClr val="888888"/>
                </a:solidFill>
              </a:defRPr>
            </a:lvl8pPr>
            <a:lvl9pPr lvl="8" algn="ctr">
              <a:lnSpc>
                <a:spcPct val="100000"/>
              </a:lnSpc>
              <a:spcBef>
                <a:spcPts val="533"/>
              </a:spcBef>
              <a:spcAft>
                <a:spcPts val="0"/>
              </a:spcAft>
              <a:buClr>
                <a:srgbClr val="888888"/>
              </a:buClr>
              <a:buSzPts val="2000"/>
              <a:buNone/>
              <a:defRPr>
                <a:solidFill>
                  <a:srgbClr val="888888"/>
                </a:solidFill>
              </a:defRPr>
            </a:lvl9pPr>
          </a:lstStyle>
          <a:p>
            <a:endParaRPr/>
          </a:p>
        </p:txBody>
      </p:sp>
    </p:spTree>
    <p:extLst>
      <p:ext uri="{BB962C8B-B14F-4D97-AF65-F5344CB8AC3E}">
        <p14:creationId xmlns:p14="http://schemas.microsoft.com/office/powerpoint/2010/main" val="13990867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over Slide 3">
  <p:cSld name="Cover Slide 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g5afcd8ea15_0_313"/>
          <p:cNvSpPr txBox="1">
            <a:spLocks noGrp="1"/>
          </p:cNvSpPr>
          <p:nvPr>
            <p:ph type="ctrTitle"/>
          </p:nvPr>
        </p:nvSpPr>
        <p:spPr>
          <a:xfrm>
            <a:off x="429713" y="971177"/>
            <a:ext cx="6857200" cy="3612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56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3" name="Google Shape;43;g5afcd8ea15_0_313"/>
          <p:cNvSpPr txBox="1">
            <a:spLocks noGrp="1"/>
          </p:cNvSpPr>
          <p:nvPr>
            <p:ph type="subTitle" idx="1"/>
          </p:nvPr>
        </p:nvSpPr>
        <p:spPr>
          <a:xfrm>
            <a:off x="429712" y="4718940"/>
            <a:ext cx="6857200" cy="1132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533"/>
              </a:spcBef>
              <a:spcAft>
                <a:spcPts val="0"/>
              </a:spcAft>
              <a:buClr>
                <a:srgbClr val="888888"/>
              </a:buClr>
              <a:buSzPts val="2000"/>
              <a:buNone/>
              <a:defRPr>
                <a:solidFill>
                  <a:srgbClr val="888888"/>
                </a:solidFill>
              </a:defRPr>
            </a:lvl6pPr>
            <a:lvl7pPr lvl="6" algn="ctr">
              <a:lnSpc>
                <a:spcPct val="100000"/>
              </a:lnSpc>
              <a:spcBef>
                <a:spcPts val="533"/>
              </a:spcBef>
              <a:spcAft>
                <a:spcPts val="0"/>
              </a:spcAft>
              <a:buClr>
                <a:srgbClr val="888888"/>
              </a:buClr>
              <a:buSzPts val="2000"/>
              <a:buNone/>
              <a:defRPr>
                <a:solidFill>
                  <a:srgbClr val="888888"/>
                </a:solidFill>
              </a:defRPr>
            </a:lvl7pPr>
            <a:lvl8pPr lvl="7" algn="ctr">
              <a:lnSpc>
                <a:spcPct val="100000"/>
              </a:lnSpc>
              <a:spcBef>
                <a:spcPts val="533"/>
              </a:spcBef>
              <a:spcAft>
                <a:spcPts val="0"/>
              </a:spcAft>
              <a:buClr>
                <a:srgbClr val="888888"/>
              </a:buClr>
              <a:buSzPts val="2000"/>
              <a:buNone/>
              <a:defRPr>
                <a:solidFill>
                  <a:srgbClr val="888888"/>
                </a:solidFill>
              </a:defRPr>
            </a:lvl8pPr>
            <a:lvl9pPr lvl="8" algn="ctr">
              <a:lnSpc>
                <a:spcPct val="100000"/>
              </a:lnSpc>
              <a:spcBef>
                <a:spcPts val="533"/>
              </a:spcBef>
              <a:spcAft>
                <a:spcPts val="0"/>
              </a:spcAft>
              <a:buClr>
                <a:srgbClr val="888888"/>
              </a:buClr>
              <a:buSzPts val="2000"/>
              <a:buNone/>
              <a:defRPr>
                <a:solidFill>
                  <a:srgbClr val="888888"/>
                </a:solidFill>
              </a:defRPr>
            </a:lvl9pPr>
          </a:lstStyle>
          <a:p>
            <a:endParaRPr/>
          </a:p>
        </p:txBody>
      </p:sp>
    </p:spTree>
    <p:extLst>
      <p:ext uri="{BB962C8B-B14F-4D97-AF65-F5344CB8AC3E}">
        <p14:creationId xmlns:p14="http://schemas.microsoft.com/office/powerpoint/2010/main" val="83512876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Break 1" type="secHead">
  <p:cSld name="Section Break 1">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g5afcd8ea15_0_324"/>
          <p:cNvSpPr txBox="1">
            <a:spLocks noGrp="1"/>
          </p:cNvSpPr>
          <p:nvPr>
            <p:ph type="title"/>
          </p:nvPr>
        </p:nvSpPr>
        <p:spPr>
          <a:xfrm>
            <a:off x="429713" y="1101653"/>
            <a:ext cx="8685600" cy="34300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3733"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6" name="Google Shape;46;g5afcd8ea15_0_324"/>
          <p:cNvSpPr txBox="1">
            <a:spLocks noGrp="1"/>
          </p:cNvSpPr>
          <p:nvPr>
            <p:ph type="body" idx="1"/>
          </p:nvPr>
        </p:nvSpPr>
        <p:spPr>
          <a:xfrm>
            <a:off x="429712" y="4721631"/>
            <a:ext cx="8685600" cy="10552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accent2"/>
              </a:buClr>
              <a:buSzPts val="1400"/>
              <a:buNone/>
              <a:defRPr sz="1867" b="1">
                <a:solidFill>
                  <a:schemeClr val="accent2"/>
                </a:solidFill>
              </a:defRPr>
            </a:lvl1pPr>
            <a:lvl2pPr marL="1219170" lvl="1" indent="-304792" algn="l">
              <a:lnSpc>
                <a:spcPct val="100000"/>
              </a:lnSpc>
              <a:spcBef>
                <a:spcPts val="0"/>
              </a:spcBef>
              <a:spcAft>
                <a:spcPts val="0"/>
              </a:spcAft>
              <a:buClr>
                <a:srgbClr val="888888"/>
              </a:buClr>
              <a:buSzPts val="1800"/>
              <a:buNone/>
              <a:defRPr sz="2400">
                <a:solidFill>
                  <a:srgbClr val="888888"/>
                </a:solidFill>
              </a:defRPr>
            </a:lvl2pPr>
            <a:lvl3pPr marL="1828754" lvl="2" indent="-304792" algn="l">
              <a:lnSpc>
                <a:spcPct val="100000"/>
              </a:lnSpc>
              <a:spcBef>
                <a:spcPts val="0"/>
              </a:spcBef>
              <a:spcAft>
                <a:spcPts val="0"/>
              </a:spcAft>
              <a:buClr>
                <a:srgbClr val="888888"/>
              </a:buClr>
              <a:buSzPts val="1600"/>
              <a:buNone/>
              <a:defRPr sz="2133">
                <a:solidFill>
                  <a:srgbClr val="888888"/>
                </a:solidFill>
              </a:defRPr>
            </a:lvl3pPr>
            <a:lvl4pPr marL="2438339" lvl="3" indent="-304792" algn="l">
              <a:lnSpc>
                <a:spcPct val="100000"/>
              </a:lnSpc>
              <a:spcBef>
                <a:spcPts val="0"/>
              </a:spcBef>
              <a:spcAft>
                <a:spcPts val="0"/>
              </a:spcAft>
              <a:buClr>
                <a:srgbClr val="888888"/>
              </a:buClr>
              <a:buSzPts val="1400"/>
              <a:buNone/>
              <a:defRPr sz="1867">
                <a:solidFill>
                  <a:srgbClr val="888888"/>
                </a:solidFill>
              </a:defRPr>
            </a:lvl4pPr>
            <a:lvl5pPr marL="3047924" lvl="4" indent="-304792" algn="l">
              <a:lnSpc>
                <a:spcPct val="100000"/>
              </a:lnSpc>
              <a:spcBef>
                <a:spcPts val="0"/>
              </a:spcBef>
              <a:spcAft>
                <a:spcPts val="0"/>
              </a:spcAft>
              <a:buClr>
                <a:srgbClr val="888888"/>
              </a:buClr>
              <a:buSzPts val="1400"/>
              <a:buNone/>
              <a:defRPr sz="1867">
                <a:solidFill>
                  <a:srgbClr val="888888"/>
                </a:solidFill>
              </a:defRPr>
            </a:lvl5pPr>
            <a:lvl6pPr marL="3657509" lvl="5" indent="-304792" algn="l">
              <a:lnSpc>
                <a:spcPct val="100000"/>
              </a:lnSpc>
              <a:spcBef>
                <a:spcPts val="400"/>
              </a:spcBef>
              <a:spcAft>
                <a:spcPts val="0"/>
              </a:spcAft>
              <a:buClr>
                <a:srgbClr val="888888"/>
              </a:buClr>
              <a:buSzPts val="1400"/>
              <a:buNone/>
              <a:defRPr sz="1867">
                <a:solidFill>
                  <a:srgbClr val="888888"/>
                </a:solidFill>
              </a:defRPr>
            </a:lvl6pPr>
            <a:lvl7pPr marL="4267093" lvl="6" indent="-304792" algn="l">
              <a:lnSpc>
                <a:spcPct val="100000"/>
              </a:lnSpc>
              <a:spcBef>
                <a:spcPts val="400"/>
              </a:spcBef>
              <a:spcAft>
                <a:spcPts val="0"/>
              </a:spcAft>
              <a:buClr>
                <a:srgbClr val="888888"/>
              </a:buClr>
              <a:buSzPts val="1400"/>
              <a:buNone/>
              <a:defRPr sz="1867">
                <a:solidFill>
                  <a:srgbClr val="888888"/>
                </a:solidFill>
              </a:defRPr>
            </a:lvl7pPr>
            <a:lvl8pPr marL="4876678" lvl="7" indent="-304792" algn="l">
              <a:lnSpc>
                <a:spcPct val="100000"/>
              </a:lnSpc>
              <a:spcBef>
                <a:spcPts val="400"/>
              </a:spcBef>
              <a:spcAft>
                <a:spcPts val="0"/>
              </a:spcAft>
              <a:buClr>
                <a:srgbClr val="888888"/>
              </a:buClr>
              <a:buSzPts val="1400"/>
              <a:buNone/>
              <a:defRPr sz="1867">
                <a:solidFill>
                  <a:srgbClr val="888888"/>
                </a:solidFill>
              </a:defRPr>
            </a:lvl8pPr>
            <a:lvl9pPr marL="5486263" lvl="8" indent="-304792" algn="l">
              <a:lnSpc>
                <a:spcPct val="100000"/>
              </a:lnSpc>
              <a:spcBef>
                <a:spcPts val="400"/>
              </a:spcBef>
              <a:spcAft>
                <a:spcPts val="0"/>
              </a:spcAft>
              <a:buClr>
                <a:srgbClr val="888888"/>
              </a:buClr>
              <a:buSzPts val="1400"/>
              <a:buNone/>
              <a:defRPr sz="1867">
                <a:solidFill>
                  <a:srgbClr val="888888"/>
                </a:solidFill>
              </a:defRPr>
            </a:lvl9pPr>
          </a:lstStyle>
          <a:p>
            <a:endParaRPr/>
          </a:p>
        </p:txBody>
      </p:sp>
      <p:sp>
        <p:nvSpPr>
          <p:cNvPr id="47" name="Google Shape;47;g5afcd8ea15_0_324"/>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5297931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Break 2">
  <p:cSld name="Section Break 2">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g5afcd8ea15_0_328"/>
          <p:cNvSpPr txBox="1">
            <a:spLocks noGrp="1"/>
          </p:cNvSpPr>
          <p:nvPr>
            <p:ph type="title"/>
          </p:nvPr>
        </p:nvSpPr>
        <p:spPr>
          <a:xfrm>
            <a:off x="429713" y="1101653"/>
            <a:ext cx="8685600" cy="34300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3733"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0" name="Google Shape;50;g5afcd8ea15_0_328"/>
          <p:cNvSpPr txBox="1">
            <a:spLocks noGrp="1"/>
          </p:cNvSpPr>
          <p:nvPr>
            <p:ph type="body" idx="1"/>
          </p:nvPr>
        </p:nvSpPr>
        <p:spPr>
          <a:xfrm>
            <a:off x="429712" y="4721631"/>
            <a:ext cx="8685600" cy="10552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accent2"/>
              </a:buClr>
              <a:buSzPts val="1400"/>
              <a:buNone/>
              <a:defRPr sz="1867" b="1">
                <a:solidFill>
                  <a:schemeClr val="accent2"/>
                </a:solidFill>
              </a:defRPr>
            </a:lvl1pPr>
            <a:lvl2pPr marL="1219170" lvl="1" indent="-304792" algn="l">
              <a:lnSpc>
                <a:spcPct val="100000"/>
              </a:lnSpc>
              <a:spcBef>
                <a:spcPts val="0"/>
              </a:spcBef>
              <a:spcAft>
                <a:spcPts val="0"/>
              </a:spcAft>
              <a:buClr>
                <a:srgbClr val="888888"/>
              </a:buClr>
              <a:buSzPts val="1800"/>
              <a:buNone/>
              <a:defRPr sz="2400">
                <a:solidFill>
                  <a:srgbClr val="888888"/>
                </a:solidFill>
              </a:defRPr>
            </a:lvl2pPr>
            <a:lvl3pPr marL="1828754" lvl="2" indent="-304792" algn="l">
              <a:lnSpc>
                <a:spcPct val="100000"/>
              </a:lnSpc>
              <a:spcBef>
                <a:spcPts val="0"/>
              </a:spcBef>
              <a:spcAft>
                <a:spcPts val="0"/>
              </a:spcAft>
              <a:buClr>
                <a:srgbClr val="888888"/>
              </a:buClr>
              <a:buSzPts val="1600"/>
              <a:buNone/>
              <a:defRPr sz="2133">
                <a:solidFill>
                  <a:srgbClr val="888888"/>
                </a:solidFill>
              </a:defRPr>
            </a:lvl3pPr>
            <a:lvl4pPr marL="2438339" lvl="3" indent="-304792" algn="l">
              <a:lnSpc>
                <a:spcPct val="100000"/>
              </a:lnSpc>
              <a:spcBef>
                <a:spcPts val="0"/>
              </a:spcBef>
              <a:spcAft>
                <a:spcPts val="0"/>
              </a:spcAft>
              <a:buClr>
                <a:srgbClr val="888888"/>
              </a:buClr>
              <a:buSzPts val="1400"/>
              <a:buNone/>
              <a:defRPr sz="1867">
                <a:solidFill>
                  <a:srgbClr val="888888"/>
                </a:solidFill>
              </a:defRPr>
            </a:lvl4pPr>
            <a:lvl5pPr marL="3047924" lvl="4" indent="-304792" algn="l">
              <a:lnSpc>
                <a:spcPct val="100000"/>
              </a:lnSpc>
              <a:spcBef>
                <a:spcPts val="0"/>
              </a:spcBef>
              <a:spcAft>
                <a:spcPts val="0"/>
              </a:spcAft>
              <a:buClr>
                <a:srgbClr val="888888"/>
              </a:buClr>
              <a:buSzPts val="1400"/>
              <a:buNone/>
              <a:defRPr sz="1867">
                <a:solidFill>
                  <a:srgbClr val="888888"/>
                </a:solidFill>
              </a:defRPr>
            </a:lvl5pPr>
            <a:lvl6pPr marL="3657509" lvl="5" indent="-304792" algn="l">
              <a:lnSpc>
                <a:spcPct val="100000"/>
              </a:lnSpc>
              <a:spcBef>
                <a:spcPts val="400"/>
              </a:spcBef>
              <a:spcAft>
                <a:spcPts val="0"/>
              </a:spcAft>
              <a:buClr>
                <a:srgbClr val="888888"/>
              </a:buClr>
              <a:buSzPts val="1400"/>
              <a:buNone/>
              <a:defRPr sz="1867">
                <a:solidFill>
                  <a:srgbClr val="888888"/>
                </a:solidFill>
              </a:defRPr>
            </a:lvl6pPr>
            <a:lvl7pPr marL="4267093" lvl="6" indent="-304792" algn="l">
              <a:lnSpc>
                <a:spcPct val="100000"/>
              </a:lnSpc>
              <a:spcBef>
                <a:spcPts val="400"/>
              </a:spcBef>
              <a:spcAft>
                <a:spcPts val="0"/>
              </a:spcAft>
              <a:buClr>
                <a:srgbClr val="888888"/>
              </a:buClr>
              <a:buSzPts val="1400"/>
              <a:buNone/>
              <a:defRPr sz="1867">
                <a:solidFill>
                  <a:srgbClr val="888888"/>
                </a:solidFill>
              </a:defRPr>
            </a:lvl7pPr>
            <a:lvl8pPr marL="4876678" lvl="7" indent="-304792" algn="l">
              <a:lnSpc>
                <a:spcPct val="100000"/>
              </a:lnSpc>
              <a:spcBef>
                <a:spcPts val="400"/>
              </a:spcBef>
              <a:spcAft>
                <a:spcPts val="0"/>
              </a:spcAft>
              <a:buClr>
                <a:srgbClr val="888888"/>
              </a:buClr>
              <a:buSzPts val="1400"/>
              <a:buNone/>
              <a:defRPr sz="1867">
                <a:solidFill>
                  <a:srgbClr val="888888"/>
                </a:solidFill>
              </a:defRPr>
            </a:lvl8pPr>
            <a:lvl9pPr marL="5486263" lvl="8" indent="-304792" algn="l">
              <a:lnSpc>
                <a:spcPct val="100000"/>
              </a:lnSpc>
              <a:spcBef>
                <a:spcPts val="400"/>
              </a:spcBef>
              <a:spcAft>
                <a:spcPts val="0"/>
              </a:spcAft>
              <a:buClr>
                <a:srgbClr val="888888"/>
              </a:buClr>
              <a:buSzPts val="1400"/>
              <a:buNone/>
              <a:defRPr sz="1867">
                <a:solidFill>
                  <a:srgbClr val="888888"/>
                </a:solidFill>
              </a:defRPr>
            </a:lvl9pPr>
          </a:lstStyle>
          <a:p>
            <a:endParaRPr/>
          </a:p>
        </p:txBody>
      </p:sp>
      <p:sp>
        <p:nvSpPr>
          <p:cNvPr id="51" name="Google Shape;51;g5afcd8ea15_0_328"/>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41861266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Break 3">
  <p:cSld name="Section Break 3">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g5afcd8ea15_0_332"/>
          <p:cNvSpPr txBox="1">
            <a:spLocks noGrp="1"/>
          </p:cNvSpPr>
          <p:nvPr>
            <p:ph type="title"/>
          </p:nvPr>
        </p:nvSpPr>
        <p:spPr>
          <a:xfrm>
            <a:off x="429713" y="1101653"/>
            <a:ext cx="8685600" cy="34300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3733"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4" name="Google Shape;54;g5afcd8ea15_0_332"/>
          <p:cNvSpPr txBox="1">
            <a:spLocks noGrp="1"/>
          </p:cNvSpPr>
          <p:nvPr>
            <p:ph type="body" idx="1"/>
          </p:nvPr>
        </p:nvSpPr>
        <p:spPr>
          <a:xfrm>
            <a:off x="429712" y="4721631"/>
            <a:ext cx="8685600" cy="1055200"/>
          </a:xfrm>
          <a:prstGeom prst="rect">
            <a:avLst/>
          </a:prstGeom>
          <a:noFill/>
          <a:ln>
            <a:noFill/>
          </a:ln>
        </p:spPr>
        <p:txBody>
          <a:bodyPr spcFirstLastPara="1" wrap="square" lIns="0" tIns="0" rIns="0" bIns="0" anchor="t" anchorCtr="0">
            <a:noAutofit/>
          </a:bodyPr>
          <a:lstStyle>
            <a:lvl1pPr marL="609585" lvl="0" indent="-304792" algn="l">
              <a:lnSpc>
                <a:spcPct val="100000"/>
              </a:lnSpc>
              <a:spcBef>
                <a:spcPts val="0"/>
              </a:spcBef>
              <a:spcAft>
                <a:spcPts val="0"/>
              </a:spcAft>
              <a:buClr>
                <a:schemeClr val="accent2"/>
              </a:buClr>
              <a:buSzPts val="1400"/>
              <a:buNone/>
              <a:defRPr sz="1867" b="1">
                <a:solidFill>
                  <a:schemeClr val="accent2"/>
                </a:solidFill>
              </a:defRPr>
            </a:lvl1pPr>
            <a:lvl2pPr marL="1219170" lvl="1" indent="-304792" algn="l">
              <a:lnSpc>
                <a:spcPct val="100000"/>
              </a:lnSpc>
              <a:spcBef>
                <a:spcPts val="0"/>
              </a:spcBef>
              <a:spcAft>
                <a:spcPts val="0"/>
              </a:spcAft>
              <a:buClr>
                <a:srgbClr val="888888"/>
              </a:buClr>
              <a:buSzPts val="1800"/>
              <a:buNone/>
              <a:defRPr sz="2400">
                <a:solidFill>
                  <a:srgbClr val="888888"/>
                </a:solidFill>
              </a:defRPr>
            </a:lvl2pPr>
            <a:lvl3pPr marL="1828754" lvl="2" indent="-304792" algn="l">
              <a:lnSpc>
                <a:spcPct val="100000"/>
              </a:lnSpc>
              <a:spcBef>
                <a:spcPts val="0"/>
              </a:spcBef>
              <a:spcAft>
                <a:spcPts val="0"/>
              </a:spcAft>
              <a:buClr>
                <a:srgbClr val="888888"/>
              </a:buClr>
              <a:buSzPts val="1600"/>
              <a:buNone/>
              <a:defRPr sz="2133">
                <a:solidFill>
                  <a:srgbClr val="888888"/>
                </a:solidFill>
              </a:defRPr>
            </a:lvl3pPr>
            <a:lvl4pPr marL="2438339" lvl="3" indent="-304792" algn="l">
              <a:lnSpc>
                <a:spcPct val="100000"/>
              </a:lnSpc>
              <a:spcBef>
                <a:spcPts val="0"/>
              </a:spcBef>
              <a:spcAft>
                <a:spcPts val="0"/>
              </a:spcAft>
              <a:buClr>
                <a:srgbClr val="888888"/>
              </a:buClr>
              <a:buSzPts val="1400"/>
              <a:buNone/>
              <a:defRPr sz="1867">
                <a:solidFill>
                  <a:srgbClr val="888888"/>
                </a:solidFill>
              </a:defRPr>
            </a:lvl4pPr>
            <a:lvl5pPr marL="3047924" lvl="4" indent="-304792" algn="l">
              <a:lnSpc>
                <a:spcPct val="100000"/>
              </a:lnSpc>
              <a:spcBef>
                <a:spcPts val="0"/>
              </a:spcBef>
              <a:spcAft>
                <a:spcPts val="0"/>
              </a:spcAft>
              <a:buClr>
                <a:srgbClr val="888888"/>
              </a:buClr>
              <a:buSzPts val="1400"/>
              <a:buNone/>
              <a:defRPr sz="1867">
                <a:solidFill>
                  <a:srgbClr val="888888"/>
                </a:solidFill>
              </a:defRPr>
            </a:lvl5pPr>
            <a:lvl6pPr marL="3657509" lvl="5" indent="-304792" algn="l">
              <a:lnSpc>
                <a:spcPct val="100000"/>
              </a:lnSpc>
              <a:spcBef>
                <a:spcPts val="400"/>
              </a:spcBef>
              <a:spcAft>
                <a:spcPts val="0"/>
              </a:spcAft>
              <a:buClr>
                <a:srgbClr val="888888"/>
              </a:buClr>
              <a:buSzPts val="1400"/>
              <a:buNone/>
              <a:defRPr sz="1867">
                <a:solidFill>
                  <a:srgbClr val="888888"/>
                </a:solidFill>
              </a:defRPr>
            </a:lvl6pPr>
            <a:lvl7pPr marL="4267093" lvl="6" indent="-304792" algn="l">
              <a:lnSpc>
                <a:spcPct val="100000"/>
              </a:lnSpc>
              <a:spcBef>
                <a:spcPts val="400"/>
              </a:spcBef>
              <a:spcAft>
                <a:spcPts val="0"/>
              </a:spcAft>
              <a:buClr>
                <a:srgbClr val="888888"/>
              </a:buClr>
              <a:buSzPts val="1400"/>
              <a:buNone/>
              <a:defRPr sz="1867">
                <a:solidFill>
                  <a:srgbClr val="888888"/>
                </a:solidFill>
              </a:defRPr>
            </a:lvl7pPr>
            <a:lvl8pPr marL="4876678" lvl="7" indent="-304792" algn="l">
              <a:lnSpc>
                <a:spcPct val="100000"/>
              </a:lnSpc>
              <a:spcBef>
                <a:spcPts val="400"/>
              </a:spcBef>
              <a:spcAft>
                <a:spcPts val="0"/>
              </a:spcAft>
              <a:buClr>
                <a:srgbClr val="888888"/>
              </a:buClr>
              <a:buSzPts val="1400"/>
              <a:buNone/>
              <a:defRPr sz="1867">
                <a:solidFill>
                  <a:srgbClr val="888888"/>
                </a:solidFill>
              </a:defRPr>
            </a:lvl8pPr>
            <a:lvl9pPr marL="5486263" lvl="8" indent="-304792" algn="l">
              <a:lnSpc>
                <a:spcPct val="100000"/>
              </a:lnSpc>
              <a:spcBef>
                <a:spcPts val="400"/>
              </a:spcBef>
              <a:spcAft>
                <a:spcPts val="0"/>
              </a:spcAft>
              <a:buClr>
                <a:srgbClr val="888888"/>
              </a:buClr>
              <a:buSzPts val="1400"/>
              <a:buNone/>
              <a:defRPr sz="1867">
                <a:solidFill>
                  <a:srgbClr val="888888"/>
                </a:solidFill>
              </a:defRPr>
            </a:lvl9pPr>
          </a:lstStyle>
          <a:p>
            <a:endParaRPr/>
          </a:p>
        </p:txBody>
      </p:sp>
      <p:sp>
        <p:nvSpPr>
          <p:cNvPr id="55" name="Google Shape;55;g5afcd8ea15_0_332"/>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9223490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Image">
  <p:cSld name="Image">
    <p:spTree>
      <p:nvGrpSpPr>
        <p:cNvPr id="1" name="Shape 56"/>
        <p:cNvGrpSpPr/>
        <p:nvPr/>
      </p:nvGrpSpPr>
      <p:grpSpPr>
        <a:xfrm>
          <a:off x="0" y="0"/>
          <a:ext cx="0" cy="0"/>
          <a:chOff x="0" y="0"/>
          <a:chExt cx="0" cy="0"/>
        </a:xfrm>
      </p:grpSpPr>
      <p:sp>
        <p:nvSpPr>
          <p:cNvPr id="57" name="Google Shape;57;g5afcd8ea15_0_341"/>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
        <p:nvSpPr>
          <p:cNvPr id="58" name="Google Shape;58;g5afcd8ea15_0_341"/>
          <p:cNvSpPr>
            <a:spLocks noGrp="1"/>
          </p:cNvSpPr>
          <p:nvPr>
            <p:ph type="pic" idx="2"/>
          </p:nvPr>
        </p:nvSpPr>
        <p:spPr>
          <a:xfrm>
            <a:off x="31" y="0"/>
            <a:ext cx="12192000" cy="6026000"/>
          </a:xfrm>
          <a:prstGeom prst="rect">
            <a:avLst/>
          </a:prstGeom>
          <a:noFill/>
          <a:ln>
            <a:noFill/>
          </a:ln>
        </p:spPr>
        <p:txBody>
          <a:bodyPr spcFirstLastPara="1" wrap="square" lIns="0" tIns="0" rIns="0" bIns="0" anchor="ctr" anchorCtr="0">
            <a:noAutofit/>
          </a:bodyPr>
          <a:lstStyle>
            <a:lvl1pPr marR="0" lvl="0" algn="ctr" rtl="0">
              <a:lnSpc>
                <a:spcPct val="100000"/>
              </a:lnSpc>
              <a:spcBef>
                <a:spcPts val="0"/>
              </a:spcBef>
              <a:spcAft>
                <a:spcPts val="0"/>
              </a:spcAft>
              <a:buClr>
                <a:schemeClr val="dk1"/>
              </a:buClr>
              <a:buSzPts val="1800"/>
              <a:buFont typeface="Arial"/>
              <a:buNone/>
              <a:defRPr sz="24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67" b="1" i="0" u="none" strike="noStrike" cap="none">
                <a:solidFill>
                  <a:schemeClr val="dk1"/>
                </a:solidFill>
                <a:latin typeface="Arial"/>
                <a:ea typeface="Arial"/>
                <a:cs typeface="Arial"/>
                <a:sym typeface="Arial"/>
              </a:defRPr>
            </a:lvl5pPr>
            <a:lvl6pPr marR="0" lvl="5"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6pPr>
            <a:lvl7pPr marR="0" lvl="6"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7pPr>
            <a:lvl8pPr marR="0" lvl="7"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8pPr>
            <a:lvl9pPr marR="0" lvl="8" algn="l" rtl="0">
              <a:lnSpc>
                <a:spcPct val="100000"/>
              </a:lnSpc>
              <a:spcBef>
                <a:spcPts val="533"/>
              </a:spcBef>
              <a:spcAft>
                <a:spcPts val="0"/>
              </a:spcAft>
              <a:buClr>
                <a:schemeClr val="dk1"/>
              </a:buClr>
              <a:buSzPts val="2000"/>
              <a:buFont typeface="Arial"/>
              <a:buChar char="•"/>
              <a:defRPr sz="2667"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263080076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9"/>
        <p:cNvGrpSpPr/>
        <p:nvPr/>
      </p:nvGrpSpPr>
      <p:grpSpPr>
        <a:xfrm>
          <a:off x="0" y="0"/>
          <a:ext cx="0" cy="0"/>
          <a:chOff x="0" y="0"/>
          <a:chExt cx="0" cy="0"/>
        </a:xfrm>
      </p:grpSpPr>
      <p:sp>
        <p:nvSpPr>
          <p:cNvPr id="60" name="Google Shape;60;g5afcd8ea15_0_344"/>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
        <p:nvSpPr>
          <p:cNvPr id="61" name="Google Shape;61;g5afcd8ea15_0_344"/>
          <p:cNvSpPr txBox="1">
            <a:spLocks noGrp="1"/>
          </p:cNvSpPr>
          <p:nvPr>
            <p:ph type="body" idx="1"/>
          </p:nvPr>
        </p:nvSpPr>
        <p:spPr>
          <a:xfrm>
            <a:off x="1193168" y="421048"/>
            <a:ext cx="9805600" cy="3346400"/>
          </a:xfrm>
          <a:prstGeom prst="rect">
            <a:avLst/>
          </a:prstGeom>
          <a:noFill/>
          <a:ln>
            <a:noFill/>
          </a:ln>
        </p:spPr>
        <p:txBody>
          <a:bodyPr spcFirstLastPara="1" wrap="square" lIns="0" tIns="0" rIns="0" bIns="0" anchor="b" anchorCtr="0">
            <a:noAutofit/>
          </a:bodyPr>
          <a:lstStyle>
            <a:lvl1pPr marL="609585" lvl="0" indent="-304792" algn="ctr">
              <a:lnSpc>
                <a:spcPct val="100000"/>
              </a:lnSpc>
              <a:spcBef>
                <a:spcPts val="0"/>
              </a:spcBef>
              <a:spcAft>
                <a:spcPts val="0"/>
              </a:spcAft>
              <a:buClr>
                <a:srgbClr val="3F2A56"/>
              </a:buClr>
              <a:buSzPts val="1800"/>
              <a:buFont typeface="Arial"/>
              <a:buNone/>
              <a:defRPr sz="2400" b="0" i="1">
                <a:solidFill>
                  <a:srgbClr val="3F2A56"/>
                </a:solidFill>
                <a:latin typeface="Georgia"/>
                <a:ea typeface="Georgia"/>
                <a:cs typeface="Georgia"/>
                <a:sym typeface="Georgia"/>
              </a:defRPr>
            </a:lvl1pPr>
            <a:lvl2pPr marL="1219170" lvl="1" indent="-304792" algn="ctr">
              <a:lnSpc>
                <a:spcPct val="100000"/>
              </a:lnSpc>
              <a:spcBef>
                <a:spcPts val="0"/>
              </a:spcBef>
              <a:spcAft>
                <a:spcPts val="0"/>
              </a:spcAft>
              <a:buClr>
                <a:srgbClr val="3F2A56"/>
              </a:buClr>
              <a:buSzPts val="1800"/>
              <a:buNone/>
              <a:defRPr sz="2400" b="0" i="1">
                <a:solidFill>
                  <a:srgbClr val="3F2A56"/>
                </a:solidFill>
                <a:latin typeface="Georgia"/>
                <a:ea typeface="Georgia"/>
                <a:cs typeface="Georgia"/>
                <a:sym typeface="Georgia"/>
              </a:defRPr>
            </a:lvl2pPr>
            <a:lvl3pPr marL="1828754" lvl="2" indent="-304792" algn="ctr">
              <a:lnSpc>
                <a:spcPct val="100000"/>
              </a:lnSpc>
              <a:spcBef>
                <a:spcPts val="0"/>
              </a:spcBef>
              <a:spcAft>
                <a:spcPts val="0"/>
              </a:spcAft>
              <a:buClr>
                <a:srgbClr val="3F2A56"/>
              </a:buClr>
              <a:buSzPts val="1800"/>
              <a:buNone/>
              <a:defRPr sz="2400" b="0" i="1">
                <a:solidFill>
                  <a:srgbClr val="3F2A56"/>
                </a:solidFill>
                <a:latin typeface="Georgia"/>
                <a:ea typeface="Georgia"/>
                <a:cs typeface="Georgia"/>
                <a:sym typeface="Georgia"/>
              </a:defRPr>
            </a:lvl3pPr>
            <a:lvl4pPr marL="2438339" lvl="3" indent="-304792" algn="ctr">
              <a:lnSpc>
                <a:spcPct val="100000"/>
              </a:lnSpc>
              <a:spcBef>
                <a:spcPts val="0"/>
              </a:spcBef>
              <a:spcAft>
                <a:spcPts val="0"/>
              </a:spcAft>
              <a:buClr>
                <a:srgbClr val="3F2A56"/>
              </a:buClr>
              <a:buSzPts val="1800"/>
              <a:buNone/>
              <a:defRPr sz="2400" b="0" i="1">
                <a:solidFill>
                  <a:srgbClr val="3F2A56"/>
                </a:solidFill>
                <a:latin typeface="Georgia"/>
                <a:ea typeface="Georgia"/>
                <a:cs typeface="Georgia"/>
                <a:sym typeface="Georgia"/>
              </a:defRPr>
            </a:lvl4pPr>
            <a:lvl5pPr marL="3047924" lvl="4" indent="-304792" algn="ctr">
              <a:lnSpc>
                <a:spcPct val="100000"/>
              </a:lnSpc>
              <a:spcBef>
                <a:spcPts val="0"/>
              </a:spcBef>
              <a:spcAft>
                <a:spcPts val="0"/>
              </a:spcAft>
              <a:buClr>
                <a:srgbClr val="3F2A56"/>
              </a:buClr>
              <a:buSzPts val="1800"/>
              <a:buFont typeface="Arial"/>
              <a:buNone/>
              <a:defRPr sz="2400" b="0" i="1">
                <a:solidFill>
                  <a:srgbClr val="3F2A56"/>
                </a:solidFill>
                <a:latin typeface="Georgia"/>
                <a:ea typeface="Georgia"/>
                <a:cs typeface="Georgia"/>
                <a:sym typeface="Georgia"/>
              </a:defRPr>
            </a:lvl5pPr>
            <a:lvl6pPr marL="3657509" lvl="5" indent="-423323" algn="l">
              <a:lnSpc>
                <a:spcPct val="100000"/>
              </a:lnSpc>
              <a:spcBef>
                <a:spcPts val="400"/>
              </a:spcBef>
              <a:spcAft>
                <a:spcPts val="0"/>
              </a:spcAft>
              <a:buClr>
                <a:schemeClr val="dk1"/>
              </a:buClr>
              <a:buSzPts val="1400"/>
              <a:buChar char="•"/>
              <a:defRPr/>
            </a:lvl6pPr>
            <a:lvl7pPr marL="4267093" lvl="6" indent="-423323" algn="l">
              <a:lnSpc>
                <a:spcPct val="100000"/>
              </a:lnSpc>
              <a:spcBef>
                <a:spcPts val="400"/>
              </a:spcBef>
              <a:spcAft>
                <a:spcPts val="0"/>
              </a:spcAft>
              <a:buClr>
                <a:schemeClr val="dk1"/>
              </a:buClr>
              <a:buSzPts val="1400"/>
              <a:buChar char="•"/>
              <a:defRPr/>
            </a:lvl7pPr>
            <a:lvl8pPr marL="4876678" lvl="7" indent="-423323" algn="l">
              <a:lnSpc>
                <a:spcPct val="100000"/>
              </a:lnSpc>
              <a:spcBef>
                <a:spcPts val="400"/>
              </a:spcBef>
              <a:spcAft>
                <a:spcPts val="0"/>
              </a:spcAft>
              <a:buClr>
                <a:schemeClr val="dk1"/>
              </a:buClr>
              <a:buSzPts val="1400"/>
              <a:buChar char="•"/>
              <a:defRPr/>
            </a:lvl8pPr>
            <a:lvl9pPr marL="5486263" lvl="8" indent="-423323" algn="l">
              <a:lnSpc>
                <a:spcPct val="100000"/>
              </a:lnSpc>
              <a:spcBef>
                <a:spcPts val="400"/>
              </a:spcBef>
              <a:spcAft>
                <a:spcPts val="0"/>
              </a:spcAft>
              <a:buClr>
                <a:schemeClr val="dk1"/>
              </a:buClr>
              <a:buSzPts val="1400"/>
              <a:buChar char="•"/>
              <a:defRPr/>
            </a:lvl9pPr>
          </a:lstStyle>
          <a:p>
            <a:endParaRPr/>
          </a:p>
        </p:txBody>
      </p:sp>
      <p:sp>
        <p:nvSpPr>
          <p:cNvPr id="62" name="Google Shape;62;g5afcd8ea15_0_344"/>
          <p:cNvSpPr txBox="1">
            <a:spLocks noGrp="1"/>
          </p:cNvSpPr>
          <p:nvPr>
            <p:ph type="body" idx="2"/>
          </p:nvPr>
        </p:nvSpPr>
        <p:spPr>
          <a:xfrm>
            <a:off x="1192483" y="4441096"/>
            <a:ext cx="9807200" cy="320000"/>
          </a:xfrm>
          <a:prstGeom prst="rect">
            <a:avLst/>
          </a:prstGeom>
          <a:noFill/>
          <a:ln>
            <a:noFill/>
          </a:ln>
        </p:spPr>
        <p:txBody>
          <a:bodyPr spcFirstLastPara="1" wrap="square" lIns="0" tIns="0" rIns="0" bIns="0" anchor="ctr" anchorCtr="0">
            <a:noAutofit/>
          </a:bodyPr>
          <a:lstStyle>
            <a:lvl1pPr marL="609585" lvl="0" indent="-406390" algn="ctr">
              <a:lnSpc>
                <a:spcPct val="100000"/>
              </a:lnSpc>
              <a:spcBef>
                <a:spcPts val="0"/>
              </a:spcBef>
              <a:spcAft>
                <a:spcPts val="0"/>
              </a:spcAft>
              <a:buClr>
                <a:schemeClr val="dk1"/>
              </a:buClr>
              <a:buSzPts val="1200"/>
              <a:buFont typeface="Merriweather Sans"/>
              <a:buChar char="—"/>
              <a:defRPr sz="1600" b="0" i="1">
                <a:latin typeface="Georgia"/>
                <a:ea typeface="Georgia"/>
                <a:cs typeface="Georgia"/>
                <a:sym typeface="Georgia"/>
              </a:defRPr>
            </a:lvl1pPr>
            <a:lvl2pPr marL="1219170" lvl="1" indent="-304792" algn="l">
              <a:lnSpc>
                <a:spcPct val="100000"/>
              </a:lnSpc>
              <a:spcBef>
                <a:spcPts val="0"/>
              </a:spcBef>
              <a:spcAft>
                <a:spcPts val="0"/>
              </a:spcAft>
              <a:buClr>
                <a:schemeClr val="dk1"/>
              </a:buClr>
              <a:buSzPts val="800"/>
              <a:buNone/>
              <a:defRPr sz="1067" b="1"/>
            </a:lvl2pPr>
            <a:lvl3pPr marL="1828754" lvl="2" indent="-304792" algn="l">
              <a:lnSpc>
                <a:spcPct val="100000"/>
              </a:lnSpc>
              <a:spcBef>
                <a:spcPts val="0"/>
              </a:spcBef>
              <a:spcAft>
                <a:spcPts val="0"/>
              </a:spcAft>
              <a:buClr>
                <a:schemeClr val="dk1"/>
              </a:buClr>
              <a:buSzPts val="700"/>
              <a:buNone/>
              <a:defRPr sz="933" b="1"/>
            </a:lvl3pPr>
            <a:lvl4pPr marL="2438339" lvl="3" indent="-304792" algn="l">
              <a:lnSpc>
                <a:spcPct val="100000"/>
              </a:lnSpc>
              <a:spcBef>
                <a:spcPts val="0"/>
              </a:spcBef>
              <a:spcAft>
                <a:spcPts val="0"/>
              </a:spcAft>
              <a:buClr>
                <a:schemeClr val="dk1"/>
              </a:buClr>
              <a:buSzPts val="600"/>
              <a:buNone/>
              <a:defRPr sz="800" b="1"/>
            </a:lvl4pPr>
            <a:lvl5pPr marL="3047924" lvl="4" indent="-304792" algn="l">
              <a:lnSpc>
                <a:spcPct val="100000"/>
              </a:lnSpc>
              <a:spcBef>
                <a:spcPts val="0"/>
              </a:spcBef>
              <a:spcAft>
                <a:spcPts val="0"/>
              </a:spcAft>
              <a:buClr>
                <a:schemeClr val="dk1"/>
              </a:buClr>
              <a:buSzPts val="600"/>
              <a:buNone/>
              <a:defRPr sz="800" b="1"/>
            </a:lvl5pPr>
            <a:lvl6pPr marL="3657509" lvl="5" indent="-304792" algn="l">
              <a:lnSpc>
                <a:spcPct val="100000"/>
              </a:lnSpc>
              <a:spcBef>
                <a:spcPts val="133"/>
              </a:spcBef>
              <a:spcAft>
                <a:spcPts val="0"/>
              </a:spcAft>
              <a:buClr>
                <a:schemeClr val="dk1"/>
              </a:buClr>
              <a:buSzPts val="600"/>
              <a:buNone/>
              <a:defRPr sz="800" b="1"/>
            </a:lvl6pPr>
            <a:lvl7pPr marL="4267093" lvl="6" indent="-304792" algn="l">
              <a:lnSpc>
                <a:spcPct val="100000"/>
              </a:lnSpc>
              <a:spcBef>
                <a:spcPts val="133"/>
              </a:spcBef>
              <a:spcAft>
                <a:spcPts val="0"/>
              </a:spcAft>
              <a:buClr>
                <a:schemeClr val="dk1"/>
              </a:buClr>
              <a:buSzPts val="600"/>
              <a:buNone/>
              <a:defRPr sz="800" b="1"/>
            </a:lvl7pPr>
            <a:lvl8pPr marL="4876678" lvl="7" indent="-304792" algn="l">
              <a:lnSpc>
                <a:spcPct val="100000"/>
              </a:lnSpc>
              <a:spcBef>
                <a:spcPts val="133"/>
              </a:spcBef>
              <a:spcAft>
                <a:spcPts val="0"/>
              </a:spcAft>
              <a:buClr>
                <a:schemeClr val="dk1"/>
              </a:buClr>
              <a:buSzPts val="600"/>
              <a:buNone/>
              <a:defRPr sz="800" b="1"/>
            </a:lvl8pPr>
            <a:lvl9pPr marL="5486263" lvl="8" indent="-304792" algn="l">
              <a:lnSpc>
                <a:spcPct val="100000"/>
              </a:lnSpc>
              <a:spcBef>
                <a:spcPts val="133"/>
              </a:spcBef>
              <a:spcAft>
                <a:spcPts val="0"/>
              </a:spcAft>
              <a:buClr>
                <a:schemeClr val="dk1"/>
              </a:buClr>
              <a:buSzPts val="600"/>
              <a:buNone/>
              <a:defRPr sz="800" b="1"/>
            </a:lvl9pPr>
          </a:lstStyle>
          <a:p>
            <a:endParaRPr/>
          </a:p>
        </p:txBody>
      </p:sp>
    </p:spTree>
    <p:extLst>
      <p:ext uri="{BB962C8B-B14F-4D97-AF65-F5344CB8AC3E}">
        <p14:creationId xmlns:p14="http://schemas.microsoft.com/office/powerpoint/2010/main" val="41008343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9EE191-03B0-4A96-94FD-9320EBB781B3}" type="datetimeFigureOut">
              <a:rPr lang="en-CA" smtClean="0"/>
              <a:t>2019-12-17</a:t>
            </a:fld>
            <a:endParaRPr lang="en-CA" dirty="0"/>
          </a:p>
        </p:txBody>
      </p:sp>
      <p:sp>
        <p:nvSpPr>
          <p:cNvPr id="5" name="Footer Placeholder 4"/>
          <p:cNvSpPr>
            <a:spLocks noGrp="1"/>
          </p:cNvSpPr>
          <p:nvPr>
            <p:ph type="ftr" sz="quarter" idx="11"/>
          </p:nvPr>
        </p:nvSpPr>
        <p:spPr/>
        <p:txBody>
          <a:bodyPr/>
          <a:lstStyle/>
          <a:p>
            <a:endParaRPr lang="en-CA" dirty="0"/>
          </a:p>
        </p:txBody>
      </p:sp>
      <p:sp>
        <p:nvSpPr>
          <p:cNvPr id="6" name="Slide Number Placeholder 5"/>
          <p:cNvSpPr>
            <a:spLocks noGrp="1"/>
          </p:cNvSpPr>
          <p:nvPr>
            <p:ph type="sldNum" sz="quarter" idx="12"/>
          </p:nvPr>
        </p:nvSpPr>
        <p:spPr/>
        <p:txBody>
          <a:bodyPr/>
          <a:lstStyle/>
          <a:p>
            <a:fld id="{5262158F-1B4D-4DA8-BD84-C7A7906F050B}" type="slidenum">
              <a:rPr lang="en-CA" smtClean="0"/>
              <a:t>‹#›</a:t>
            </a:fld>
            <a:endParaRPr lang="en-CA" dirty="0"/>
          </a:p>
        </p:txBody>
      </p:sp>
    </p:spTree>
    <p:extLst>
      <p:ext uri="{BB962C8B-B14F-4D97-AF65-F5344CB8AC3E}">
        <p14:creationId xmlns:p14="http://schemas.microsoft.com/office/powerpoint/2010/main" val="3475402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219EE191-03B0-4A96-94FD-9320EBB781B3}" type="datetimeFigureOut">
              <a:rPr lang="en-CA" smtClean="0"/>
              <a:t>2019-12-17</a:t>
            </a:fld>
            <a:endParaRPr lang="en-CA" dirty="0"/>
          </a:p>
        </p:txBody>
      </p:sp>
      <p:sp>
        <p:nvSpPr>
          <p:cNvPr id="6" name="Footer Placeholder 5"/>
          <p:cNvSpPr>
            <a:spLocks noGrp="1"/>
          </p:cNvSpPr>
          <p:nvPr>
            <p:ph type="ftr" sz="quarter" idx="11"/>
          </p:nvPr>
        </p:nvSpPr>
        <p:spPr/>
        <p:txBody>
          <a:bodyPr/>
          <a:lstStyle/>
          <a:p>
            <a:endParaRPr lang="en-CA" dirty="0"/>
          </a:p>
        </p:txBody>
      </p:sp>
      <p:sp>
        <p:nvSpPr>
          <p:cNvPr id="7" name="Slide Number Placeholder 6"/>
          <p:cNvSpPr>
            <a:spLocks noGrp="1"/>
          </p:cNvSpPr>
          <p:nvPr>
            <p:ph type="sldNum" sz="quarter" idx="12"/>
          </p:nvPr>
        </p:nvSpPr>
        <p:spPr/>
        <p:txBody>
          <a:bodyPr/>
          <a:lstStyle/>
          <a:p>
            <a:fld id="{5262158F-1B4D-4DA8-BD84-C7A7906F050B}" type="slidenum">
              <a:rPr lang="en-CA" smtClean="0"/>
              <a:t>‹#›</a:t>
            </a:fld>
            <a:endParaRPr lang="en-CA" dirty="0"/>
          </a:p>
        </p:txBody>
      </p:sp>
    </p:spTree>
    <p:extLst>
      <p:ext uri="{BB962C8B-B14F-4D97-AF65-F5344CB8AC3E}">
        <p14:creationId xmlns:p14="http://schemas.microsoft.com/office/powerpoint/2010/main" val="36279886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219EE191-03B0-4A96-94FD-9320EBB781B3}" type="datetimeFigureOut">
              <a:rPr lang="en-CA" smtClean="0"/>
              <a:t>2019-12-17</a:t>
            </a:fld>
            <a:endParaRPr lang="en-CA" dirty="0"/>
          </a:p>
        </p:txBody>
      </p:sp>
      <p:sp>
        <p:nvSpPr>
          <p:cNvPr id="8" name="Footer Placeholder 7"/>
          <p:cNvSpPr>
            <a:spLocks noGrp="1"/>
          </p:cNvSpPr>
          <p:nvPr>
            <p:ph type="ftr" sz="quarter" idx="11"/>
          </p:nvPr>
        </p:nvSpPr>
        <p:spPr/>
        <p:txBody>
          <a:bodyPr/>
          <a:lstStyle/>
          <a:p>
            <a:endParaRPr lang="en-CA" dirty="0"/>
          </a:p>
        </p:txBody>
      </p:sp>
      <p:sp>
        <p:nvSpPr>
          <p:cNvPr id="9" name="Slide Number Placeholder 8"/>
          <p:cNvSpPr>
            <a:spLocks noGrp="1"/>
          </p:cNvSpPr>
          <p:nvPr>
            <p:ph type="sldNum" sz="quarter" idx="12"/>
          </p:nvPr>
        </p:nvSpPr>
        <p:spPr/>
        <p:txBody>
          <a:bodyPr/>
          <a:lstStyle/>
          <a:p>
            <a:fld id="{5262158F-1B4D-4DA8-BD84-C7A7906F050B}" type="slidenum">
              <a:rPr lang="en-CA" smtClean="0"/>
              <a:t>‹#›</a:t>
            </a:fld>
            <a:endParaRPr lang="en-CA" dirty="0"/>
          </a:p>
        </p:txBody>
      </p:sp>
    </p:spTree>
    <p:extLst>
      <p:ext uri="{BB962C8B-B14F-4D97-AF65-F5344CB8AC3E}">
        <p14:creationId xmlns:p14="http://schemas.microsoft.com/office/powerpoint/2010/main" val="1688080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219EE191-03B0-4A96-94FD-9320EBB781B3}" type="datetimeFigureOut">
              <a:rPr lang="en-CA" smtClean="0"/>
              <a:t>2019-12-17</a:t>
            </a:fld>
            <a:endParaRPr lang="en-CA" dirty="0"/>
          </a:p>
        </p:txBody>
      </p:sp>
      <p:sp>
        <p:nvSpPr>
          <p:cNvPr id="4" name="Footer Placeholder 3"/>
          <p:cNvSpPr>
            <a:spLocks noGrp="1"/>
          </p:cNvSpPr>
          <p:nvPr>
            <p:ph type="ftr" sz="quarter" idx="11"/>
          </p:nvPr>
        </p:nvSpPr>
        <p:spPr/>
        <p:txBody>
          <a:bodyPr/>
          <a:lstStyle/>
          <a:p>
            <a:endParaRPr lang="en-CA" dirty="0"/>
          </a:p>
        </p:txBody>
      </p:sp>
      <p:sp>
        <p:nvSpPr>
          <p:cNvPr id="5" name="Slide Number Placeholder 4"/>
          <p:cNvSpPr>
            <a:spLocks noGrp="1"/>
          </p:cNvSpPr>
          <p:nvPr>
            <p:ph type="sldNum" sz="quarter" idx="12"/>
          </p:nvPr>
        </p:nvSpPr>
        <p:spPr/>
        <p:txBody>
          <a:bodyPr/>
          <a:lstStyle/>
          <a:p>
            <a:fld id="{5262158F-1B4D-4DA8-BD84-C7A7906F050B}" type="slidenum">
              <a:rPr lang="en-CA" smtClean="0"/>
              <a:t>‹#›</a:t>
            </a:fld>
            <a:endParaRPr lang="en-CA" dirty="0"/>
          </a:p>
        </p:txBody>
      </p:sp>
    </p:spTree>
    <p:extLst>
      <p:ext uri="{BB962C8B-B14F-4D97-AF65-F5344CB8AC3E}">
        <p14:creationId xmlns:p14="http://schemas.microsoft.com/office/powerpoint/2010/main" val="4048574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9EE191-03B0-4A96-94FD-9320EBB781B3}" type="datetimeFigureOut">
              <a:rPr lang="en-CA" smtClean="0"/>
              <a:t>2019-12-17</a:t>
            </a:fld>
            <a:endParaRPr lang="en-CA" dirty="0"/>
          </a:p>
        </p:txBody>
      </p:sp>
      <p:sp>
        <p:nvSpPr>
          <p:cNvPr id="3" name="Footer Placeholder 2"/>
          <p:cNvSpPr>
            <a:spLocks noGrp="1"/>
          </p:cNvSpPr>
          <p:nvPr>
            <p:ph type="ftr" sz="quarter" idx="11"/>
          </p:nvPr>
        </p:nvSpPr>
        <p:spPr/>
        <p:txBody>
          <a:bodyPr/>
          <a:lstStyle/>
          <a:p>
            <a:endParaRPr lang="en-CA" dirty="0"/>
          </a:p>
        </p:txBody>
      </p:sp>
      <p:sp>
        <p:nvSpPr>
          <p:cNvPr id="4" name="Slide Number Placeholder 3"/>
          <p:cNvSpPr>
            <a:spLocks noGrp="1"/>
          </p:cNvSpPr>
          <p:nvPr>
            <p:ph type="sldNum" sz="quarter" idx="12"/>
          </p:nvPr>
        </p:nvSpPr>
        <p:spPr/>
        <p:txBody>
          <a:bodyPr/>
          <a:lstStyle/>
          <a:p>
            <a:fld id="{5262158F-1B4D-4DA8-BD84-C7A7906F050B}" type="slidenum">
              <a:rPr lang="en-CA" smtClean="0"/>
              <a:t>‹#›</a:t>
            </a:fld>
            <a:endParaRPr lang="en-CA" dirty="0"/>
          </a:p>
        </p:txBody>
      </p:sp>
    </p:spTree>
    <p:extLst>
      <p:ext uri="{BB962C8B-B14F-4D97-AF65-F5344CB8AC3E}">
        <p14:creationId xmlns:p14="http://schemas.microsoft.com/office/powerpoint/2010/main" val="1479646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9EE191-03B0-4A96-94FD-9320EBB781B3}" type="datetimeFigureOut">
              <a:rPr lang="en-CA" smtClean="0"/>
              <a:t>2019-12-17</a:t>
            </a:fld>
            <a:endParaRPr lang="en-CA" dirty="0"/>
          </a:p>
        </p:txBody>
      </p:sp>
      <p:sp>
        <p:nvSpPr>
          <p:cNvPr id="6" name="Footer Placeholder 5"/>
          <p:cNvSpPr>
            <a:spLocks noGrp="1"/>
          </p:cNvSpPr>
          <p:nvPr>
            <p:ph type="ftr" sz="quarter" idx="11"/>
          </p:nvPr>
        </p:nvSpPr>
        <p:spPr/>
        <p:txBody>
          <a:bodyPr/>
          <a:lstStyle/>
          <a:p>
            <a:endParaRPr lang="en-CA" dirty="0"/>
          </a:p>
        </p:txBody>
      </p:sp>
      <p:sp>
        <p:nvSpPr>
          <p:cNvPr id="7" name="Slide Number Placeholder 6"/>
          <p:cNvSpPr>
            <a:spLocks noGrp="1"/>
          </p:cNvSpPr>
          <p:nvPr>
            <p:ph type="sldNum" sz="quarter" idx="12"/>
          </p:nvPr>
        </p:nvSpPr>
        <p:spPr/>
        <p:txBody>
          <a:bodyPr/>
          <a:lstStyle/>
          <a:p>
            <a:fld id="{5262158F-1B4D-4DA8-BD84-C7A7906F050B}" type="slidenum">
              <a:rPr lang="en-CA" smtClean="0"/>
              <a:t>‹#›</a:t>
            </a:fld>
            <a:endParaRPr lang="en-CA" dirty="0"/>
          </a:p>
        </p:txBody>
      </p:sp>
    </p:spTree>
    <p:extLst>
      <p:ext uri="{BB962C8B-B14F-4D97-AF65-F5344CB8AC3E}">
        <p14:creationId xmlns:p14="http://schemas.microsoft.com/office/powerpoint/2010/main" val="33524876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9EE191-03B0-4A96-94FD-9320EBB781B3}" type="datetimeFigureOut">
              <a:rPr lang="en-CA" smtClean="0"/>
              <a:t>2019-12-17</a:t>
            </a:fld>
            <a:endParaRPr lang="en-CA" dirty="0"/>
          </a:p>
        </p:txBody>
      </p:sp>
      <p:sp>
        <p:nvSpPr>
          <p:cNvPr id="6" name="Footer Placeholder 5"/>
          <p:cNvSpPr>
            <a:spLocks noGrp="1"/>
          </p:cNvSpPr>
          <p:nvPr>
            <p:ph type="ftr" sz="quarter" idx="11"/>
          </p:nvPr>
        </p:nvSpPr>
        <p:spPr/>
        <p:txBody>
          <a:bodyPr/>
          <a:lstStyle/>
          <a:p>
            <a:endParaRPr lang="en-CA" dirty="0"/>
          </a:p>
        </p:txBody>
      </p:sp>
      <p:sp>
        <p:nvSpPr>
          <p:cNvPr id="7" name="Slide Number Placeholder 6"/>
          <p:cNvSpPr>
            <a:spLocks noGrp="1"/>
          </p:cNvSpPr>
          <p:nvPr>
            <p:ph type="sldNum" sz="quarter" idx="12"/>
          </p:nvPr>
        </p:nvSpPr>
        <p:spPr/>
        <p:txBody>
          <a:bodyPr/>
          <a:lstStyle/>
          <a:p>
            <a:fld id="{5262158F-1B4D-4DA8-BD84-C7A7906F050B}" type="slidenum">
              <a:rPr lang="en-CA" smtClean="0"/>
              <a:t>‹#›</a:t>
            </a:fld>
            <a:endParaRPr lang="en-CA" dirty="0"/>
          </a:p>
        </p:txBody>
      </p:sp>
    </p:spTree>
    <p:extLst>
      <p:ext uri="{BB962C8B-B14F-4D97-AF65-F5344CB8AC3E}">
        <p14:creationId xmlns:p14="http://schemas.microsoft.com/office/powerpoint/2010/main" val="301138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image" Target="../media/image5.pn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image" Target="../media/image4.png"/><Relationship Id="rId2" Type="http://schemas.openxmlformats.org/officeDocument/2006/relationships/slideLayout" Target="../slideLayouts/slideLayout15.xml"/><Relationship Id="rId16" Type="http://schemas.openxmlformats.org/officeDocument/2006/relationships/image" Target="../media/image3.jpg"/><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19" Type="http://schemas.openxmlformats.org/officeDocument/2006/relationships/image" Target="../media/image6.png"/><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CA"/>
              <a:t>Click to edit Master title style</a:t>
            </a:r>
            <a:endParaRPr lang="fr-CA"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fr-CA"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9EE191-03B0-4A96-94FD-9320EBB781B3}" type="datetimeFigureOut">
              <a:rPr lang="fr-CA" smtClean="0"/>
              <a:t>2019-12-17</a:t>
            </a:fld>
            <a:endParaRPr lang="fr-CA"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62158F-1B4D-4DA8-BD84-C7A7906F050B}" type="slidenum">
              <a:rPr lang="fr-CA" smtClean="0"/>
              <a:t>‹#›</a:t>
            </a:fld>
            <a:endParaRPr lang="fr-CA" dirty="0"/>
          </a:p>
        </p:txBody>
      </p:sp>
    </p:spTree>
    <p:extLst>
      <p:ext uri="{BB962C8B-B14F-4D97-AF65-F5344CB8AC3E}">
        <p14:creationId xmlns:p14="http://schemas.microsoft.com/office/powerpoint/2010/main" val="14891060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8" r:id="rId12"/>
    <p:sldLayoutId id="214748366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6">
            <a:alphaModFix/>
          </a:blip>
          <a:stretch>
            <a:fillRect/>
          </a:stretch>
        </a:blipFill>
        <a:effectLst/>
      </p:bgPr>
    </p:bg>
    <p:spTree>
      <p:nvGrpSpPr>
        <p:cNvPr id="1" name="Shape 5"/>
        <p:cNvGrpSpPr/>
        <p:nvPr/>
      </p:nvGrpSpPr>
      <p:grpSpPr>
        <a:xfrm>
          <a:off x="0" y="0"/>
          <a:ext cx="0" cy="0"/>
          <a:chOff x="0" y="0"/>
          <a:chExt cx="0" cy="0"/>
        </a:xfrm>
      </p:grpSpPr>
      <p:pic>
        <p:nvPicPr>
          <p:cNvPr id="6" name="Google Shape;6;g5afcd8ea15_0_299"/>
          <p:cNvPicPr preferRelativeResize="0"/>
          <p:nvPr/>
        </p:nvPicPr>
        <p:blipFill rotWithShape="1">
          <a:blip r:embed="rId17">
            <a:alphaModFix/>
          </a:blip>
          <a:srcRect/>
          <a:stretch/>
        </p:blipFill>
        <p:spPr>
          <a:xfrm>
            <a:off x="2183328" y="6347537"/>
            <a:ext cx="241269" cy="431747"/>
          </a:xfrm>
          <a:prstGeom prst="rect">
            <a:avLst/>
          </a:prstGeom>
          <a:noFill/>
          <a:ln>
            <a:noFill/>
          </a:ln>
        </p:spPr>
      </p:pic>
      <p:sp>
        <p:nvSpPr>
          <p:cNvPr id="7" name="Google Shape;7;g5afcd8ea15_0_299"/>
          <p:cNvSpPr txBox="1">
            <a:spLocks noGrp="1"/>
          </p:cNvSpPr>
          <p:nvPr>
            <p:ph type="title"/>
          </p:nvPr>
        </p:nvSpPr>
        <p:spPr>
          <a:xfrm>
            <a:off x="427877" y="190501"/>
            <a:ext cx="11336400" cy="1087600"/>
          </a:xfrm>
          <a:prstGeom prst="rect">
            <a:avLst/>
          </a:prstGeom>
          <a:noFill/>
          <a:ln>
            <a:noFill/>
          </a:ln>
        </p:spPr>
        <p:txBody>
          <a:bodyPr spcFirstLastPara="1" wrap="square" lIns="0" tIns="0" rIns="0" bIns="0" anchor="b" anchorCtr="0">
            <a:noAutofit/>
          </a:bodyPr>
          <a:lstStyle>
            <a:lvl1pPr marR="0" lvl="0" algn="l" rtl="0">
              <a:lnSpc>
                <a:spcPct val="90000"/>
              </a:lnSpc>
              <a:spcBef>
                <a:spcPts val="0"/>
              </a:spcBef>
              <a:spcAft>
                <a:spcPts val="0"/>
              </a:spcAft>
              <a:buClr>
                <a:schemeClr val="accent2"/>
              </a:buClr>
              <a:buSzPts val="2800"/>
              <a:buFont typeface="Georgia"/>
              <a:buNone/>
              <a:defRPr sz="2800" b="0" i="0" u="none" strike="noStrike" cap="none">
                <a:solidFill>
                  <a:schemeClr val="accent2"/>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8" name="Google Shape;8;g5afcd8ea15_0_299"/>
          <p:cNvSpPr txBox="1">
            <a:spLocks noGrp="1"/>
          </p:cNvSpPr>
          <p:nvPr>
            <p:ph type="body" idx="1"/>
          </p:nvPr>
        </p:nvSpPr>
        <p:spPr>
          <a:xfrm>
            <a:off x="426720" y="1600203"/>
            <a:ext cx="11338400" cy="42488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L="1828800" marR="0" lvl="3"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chemeClr val="dk1"/>
              </a:buClr>
              <a:buSzPts val="1400"/>
              <a:buFont typeface="Arial"/>
              <a:buNone/>
              <a:defRPr sz="1400" b="1"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9" name="Google Shape;9;g5afcd8ea15_0_299"/>
          <p:cNvSpPr txBox="1">
            <a:spLocks noGrp="1"/>
          </p:cNvSpPr>
          <p:nvPr>
            <p:ph type="sldNum" idx="12"/>
          </p:nvPr>
        </p:nvSpPr>
        <p:spPr>
          <a:xfrm>
            <a:off x="5893427" y="6467811"/>
            <a:ext cx="405200" cy="191200"/>
          </a:xfrm>
          <a:prstGeom prst="rect">
            <a:avLst/>
          </a:prstGeom>
          <a:noFill/>
          <a:ln>
            <a:noFill/>
          </a:ln>
        </p:spPr>
        <p:txBody>
          <a:bodyPr spcFirstLastPara="1" wrap="square" lIns="0" tIns="0" rIns="0" bIns="0" anchor="ctr" anchorCtr="0">
            <a:noAutofit/>
          </a:bodyPr>
          <a:lstStyle>
            <a:lvl1pPr marL="0" marR="0" lvl="0"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700"/>
              <a:buFont typeface="Arial"/>
              <a:buNone/>
              <a:defRPr sz="933"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pic>
        <p:nvPicPr>
          <p:cNvPr id="10" name="Google Shape;10;g5afcd8ea15_0_299"/>
          <p:cNvPicPr preferRelativeResize="0"/>
          <p:nvPr/>
        </p:nvPicPr>
        <p:blipFill rotWithShape="1">
          <a:blip r:embed="rId18">
            <a:alphaModFix/>
          </a:blip>
          <a:srcRect/>
          <a:stretch/>
        </p:blipFill>
        <p:spPr>
          <a:xfrm>
            <a:off x="1477137" y="6439093"/>
            <a:ext cx="782220" cy="279952"/>
          </a:xfrm>
          <a:prstGeom prst="rect">
            <a:avLst/>
          </a:prstGeom>
          <a:noFill/>
          <a:ln>
            <a:noFill/>
          </a:ln>
        </p:spPr>
      </p:pic>
      <p:pic>
        <p:nvPicPr>
          <p:cNvPr id="11" name="Google Shape;11;g5afcd8ea15_0_299"/>
          <p:cNvPicPr preferRelativeResize="0"/>
          <p:nvPr/>
        </p:nvPicPr>
        <p:blipFill rotWithShape="1">
          <a:blip r:embed="rId19">
            <a:alphaModFix/>
          </a:blip>
          <a:srcRect/>
          <a:stretch/>
        </p:blipFill>
        <p:spPr>
          <a:xfrm>
            <a:off x="650309" y="6435085"/>
            <a:ext cx="826827" cy="283961"/>
          </a:xfrm>
          <a:prstGeom prst="rect">
            <a:avLst/>
          </a:prstGeom>
          <a:noFill/>
          <a:ln>
            <a:noFill/>
          </a:ln>
        </p:spPr>
      </p:pic>
    </p:spTree>
    <p:extLst>
      <p:ext uri="{BB962C8B-B14F-4D97-AF65-F5344CB8AC3E}">
        <p14:creationId xmlns:p14="http://schemas.microsoft.com/office/powerpoint/2010/main" val="525160718"/>
      </p:ext>
    </p:extLst>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105">
          <p15:clr>
            <a:srgbClr val="F26B43"/>
          </p15:clr>
        </p15:guide>
        <p15:guide id="2" pos="404">
          <p15:clr>
            <a:srgbClr val="F26B43"/>
          </p15:clr>
        </p15:guide>
        <p15:guide id="3" pos="11119">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36.jpeg"/><Relationship Id="rId4" Type="http://schemas.openxmlformats.org/officeDocument/2006/relationships/image" Target="../media/image35.jpeg"/></Relationships>
</file>

<file path=ppt/slides/_rels/slide1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9.png"/><Relationship Id="rId4" Type="http://schemas.openxmlformats.org/officeDocument/2006/relationships/image" Target="../media/image3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document/d/1LdciG-UYeokx3U7ZzRng3u4T3IHrBXXk9JddjjueQok/edit"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hyperlink" Target="https://achatsetventes.gc.ca/invitation-a-se-qualifier-pour-des-occasions-de-marche-en-intelligence-artificielle" TargetMode="External"/><Relationship Id="rId4" Type="http://schemas.openxmlformats.org/officeDocument/2006/relationships/hyperlink" Target="https://canada-ca.github.io/digital-playbook-guide-numerique/views-vues/automated-decision-automatise/fr/evaluation-impact-algorithmique.html"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mailto:neil.bouwer@Canada.ca"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hyperlink" Target="mailto:csps.digitalacademy-academiedunumerique.efpc@canada.ca" TargetMode="External"/><Relationship Id="rId4" Type="http://schemas.openxmlformats.org/officeDocument/2006/relationships/hyperlink" Target="mailto:christopher.allison@Canada.ca"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45.jpeg"/><Relationship Id="rId5" Type="http://schemas.openxmlformats.org/officeDocument/2006/relationships/image" Target="../media/image44.png"/><Relationship Id="rId4" Type="http://schemas.openxmlformats.org/officeDocument/2006/relationships/image" Target="../media/image43.png"/></Relationships>
</file>

<file path=ppt/slides/_rels/slide2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openxmlformats.org/officeDocument/2006/relationships/image" Target="../media/image23.jpeg"/><Relationship Id="rId13" Type="http://schemas.openxmlformats.org/officeDocument/2006/relationships/image" Target="../media/image28.png"/><Relationship Id="rId3" Type="http://schemas.openxmlformats.org/officeDocument/2006/relationships/image" Target="../media/image18.png"/><Relationship Id="rId7" Type="http://schemas.openxmlformats.org/officeDocument/2006/relationships/image" Target="../media/image22.jpeg"/><Relationship Id="rId12"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1.jpeg"/><Relationship Id="rId11" Type="http://schemas.openxmlformats.org/officeDocument/2006/relationships/image" Target="../media/image26.jpeg"/><Relationship Id="rId5" Type="http://schemas.openxmlformats.org/officeDocument/2006/relationships/image" Target="../media/image20.jpeg"/><Relationship Id="rId10" Type="http://schemas.openxmlformats.org/officeDocument/2006/relationships/image" Target="../media/image25.jpeg"/><Relationship Id="rId4" Type="http://schemas.openxmlformats.org/officeDocument/2006/relationships/image" Target="../media/image19.jpeg"/><Relationship Id="rId9" Type="http://schemas.openxmlformats.org/officeDocument/2006/relationships/image" Target="../media/image24.jpeg"/></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3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5"/>
          <p:cNvSpPr txBox="1">
            <a:spLocks noGrp="1"/>
          </p:cNvSpPr>
          <p:nvPr>
            <p:ph type="ctrTitle"/>
          </p:nvPr>
        </p:nvSpPr>
        <p:spPr>
          <a:xfrm>
            <a:off x="429696" y="971167"/>
            <a:ext cx="10418515" cy="3612800"/>
          </a:xfrm>
          <a:prstGeom prst="rect">
            <a:avLst/>
          </a:prstGeom>
          <a:noFill/>
          <a:ln>
            <a:noFill/>
          </a:ln>
        </p:spPr>
        <p:txBody>
          <a:bodyPr spcFirstLastPara="1" vert="horz" wrap="square" lIns="0" tIns="0" rIns="0" bIns="0" rtlCol="0" anchor="b" anchorCtr="0">
            <a:noAutofit/>
          </a:bodyPr>
          <a:lstStyle/>
          <a:p>
            <a:r>
              <a:rPr lang="en-US" dirty="0" err="1">
                <a:latin typeface="Arial" panose="020B0604020202020204" pitchFamily="34" charset="0"/>
                <a:cs typeface="Arial" panose="020B0604020202020204" pitchFamily="34" charset="0"/>
              </a:rPr>
              <a:t>L’intelligence</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artificielle</a:t>
            </a:r>
            <a:r>
              <a:rPr lang="en-US" dirty="0">
                <a:latin typeface="Georgia" panose="02040502050405020303" pitchFamily="18" charset="0"/>
              </a:rPr>
              <a:t/>
            </a:r>
            <a:br>
              <a:rPr lang="en-US" dirty="0">
                <a:latin typeface="Georgia" panose="02040502050405020303" pitchFamily="18" charset="0"/>
              </a:rPr>
            </a:br>
            <a:r>
              <a:rPr lang="en-US" sz="2400" dirty="0" err="1">
                <a:latin typeface="Georgia" panose="02040502050405020303" pitchFamily="18" charset="0"/>
              </a:rPr>
              <a:t>École</a:t>
            </a:r>
            <a:r>
              <a:rPr lang="en-US" sz="2400" dirty="0">
                <a:latin typeface="Georgia" panose="02040502050405020303" pitchFamily="18" charset="0"/>
              </a:rPr>
              <a:t> de la function </a:t>
            </a:r>
            <a:r>
              <a:rPr lang="en-US" sz="2400" dirty="0" err="1">
                <a:latin typeface="Georgia" panose="02040502050405020303" pitchFamily="18" charset="0"/>
              </a:rPr>
              <a:t>publique</a:t>
            </a:r>
            <a:r>
              <a:rPr lang="en-US" sz="2400" dirty="0">
                <a:latin typeface="Georgia" panose="02040502050405020303" pitchFamily="18" charset="0"/>
              </a:rPr>
              <a:t> du Canada Académie du numérique</a:t>
            </a:r>
            <a:endParaRPr sz="2400" dirty="0">
              <a:latin typeface="Georgia" panose="02040502050405020303" pitchFamily="18" charset="0"/>
            </a:endParaRPr>
          </a:p>
        </p:txBody>
      </p:sp>
      <p:sp>
        <p:nvSpPr>
          <p:cNvPr id="60" name="Google Shape;60;p15"/>
          <p:cNvSpPr txBox="1">
            <a:spLocks noGrp="1"/>
          </p:cNvSpPr>
          <p:nvPr>
            <p:ph type="subTitle" idx="1"/>
          </p:nvPr>
        </p:nvSpPr>
        <p:spPr>
          <a:xfrm>
            <a:off x="429712" y="4718940"/>
            <a:ext cx="6857200" cy="1132400"/>
          </a:xfrm>
          <a:prstGeom prst="rect">
            <a:avLst/>
          </a:prstGeom>
          <a:noFill/>
          <a:ln>
            <a:noFill/>
          </a:ln>
        </p:spPr>
        <p:txBody>
          <a:bodyPr spcFirstLastPara="1" vert="horz" wrap="square" lIns="0" tIns="0" rIns="0" bIns="0" rtlCol="0" anchor="t" anchorCtr="0">
            <a:noAutofit/>
          </a:bodyPr>
          <a:lstStyle/>
          <a:p>
            <a:pPr marL="0" indent="0"/>
            <a:endParaRPr b="0" dirty="0">
              <a:latin typeface="Georgia"/>
              <a:ea typeface="Georgia"/>
              <a:cs typeface="Georgia"/>
              <a:sym typeface="Georgia"/>
            </a:endParaRPr>
          </a:p>
        </p:txBody>
      </p:sp>
    </p:spTree>
    <p:extLst>
      <p:ext uri="{BB962C8B-B14F-4D97-AF65-F5344CB8AC3E}">
        <p14:creationId xmlns:p14="http://schemas.microsoft.com/office/powerpoint/2010/main" val="3696470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11225136" cy="661720"/>
          </a:xfrm>
          <a:prstGeom prst="rect">
            <a:avLst/>
          </a:prstGeom>
          <a:noFill/>
        </p:spPr>
        <p:txBody>
          <a:bodyPr wrap="square" rtlCol="0">
            <a:spAutoFit/>
          </a:bodyPr>
          <a:lstStyle/>
          <a:p>
            <a:r>
              <a:rPr lang="fr-CA" sz="3700" dirty="0">
                <a:solidFill>
                  <a:schemeClr val="tx1">
                    <a:lumMod val="75000"/>
                    <a:lumOff val="25000"/>
                  </a:schemeClr>
                </a:solidFill>
                <a:latin typeface="Yu Gothic" panose="020B0400000000000000" pitchFamily="34" charset="-128"/>
                <a:ea typeface="Yu Gothic" panose="020B0400000000000000" pitchFamily="34" charset="-128"/>
              </a:rPr>
              <a:t>Façons dont le gouvernement du Canada l’utilise</a:t>
            </a:r>
          </a:p>
        </p:txBody>
      </p:sp>
      <p:pic>
        <p:nvPicPr>
          <p:cNvPr id="57" name="Content Placeholder 4"/>
          <p:cNvPicPr>
            <a:picLocks noChangeAspect="1"/>
          </p:cNvPicPr>
          <p:nvPr/>
        </p:nvPicPr>
        <p:blipFill rotWithShape="1">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t="18401" b="17602"/>
          <a:stretch/>
        </p:blipFill>
        <p:spPr>
          <a:xfrm>
            <a:off x="720511" y="2276953"/>
            <a:ext cx="2062804" cy="1260140"/>
          </a:xfrm>
          <a:prstGeom prst="rect">
            <a:avLst/>
          </a:prstGeom>
        </p:spPr>
      </p:pic>
      <p:sp>
        <p:nvSpPr>
          <p:cNvPr id="58" name="TextBox 57"/>
          <p:cNvSpPr txBox="1"/>
          <p:nvPr/>
        </p:nvSpPr>
        <p:spPr>
          <a:xfrm>
            <a:off x="460375" y="3645105"/>
            <a:ext cx="2583079" cy="369332"/>
          </a:xfrm>
          <a:prstGeom prst="rect">
            <a:avLst/>
          </a:prstGeom>
          <a:noFill/>
        </p:spPr>
        <p:txBody>
          <a:bodyPr wrap="square" rtlCol="0">
            <a:spAutoFit/>
          </a:bodyPr>
          <a:lstStyle/>
          <a:p>
            <a:pPr algn="ctr"/>
            <a:r>
              <a:rPr lang="fr-CA" b="1" dirty="0">
                <a:solidFill>
                  <a:srgbClr val="C07319"/>
                </a:solidFill>
                <a:latin typeface="Yu Gothic" panose="020B0400000000000000" pitchFamily="34" charset="-128"/>
                <a:ea typeface="Yu Gothic" panose="020B0400000000000000" pitchFamily="34" charset="-128"/>
              </a:rPr>
              <a:t>Santé publique</a:t>
            </a:r>
          </a:p>
        </p:txBody>
      </p:sp>
      <p:sp>
        <p:nvSpPr>
          <p:cNvPr id="59" name="TextBox 58"/>
          <p:cNvSpPr txBox="1"/>
          <p:nvPr/>
        </p:nvSpPr>
        <p:spPr>
          <a:xfrm>
            <a:off x="561762" y="4336800"/>
            <a:ext cx="2380305" cy="1323439"/>
          </a:xfrm>
          <a:prstGeom prst="rect">
            <a:avLst/>
          </a:prstGeom>
          <a:noFill/>
        </p:spPr>
        <p:txBody>
          <a:bodyPr wrap="square" rtlCol="0">
            <a:spAutoFit/>
          </a:bodyPr>
          <a:lstStyle/>
          <a:p>
            <a:r>
              <a:rPr lang="fr-CA" sz="1600" dirty="0">
                <a:latin typeface="Yu Gothic" panose="020B0400000000000000" pitchFamily="34" charset="-128"/>
                <a:ea typeface="Yu Gothic" panose="020B0400000000000000" pitchFamily="34" charset="-128"/>
              </a:rPr>
              <a:t>Outil analytique d’alerte précoce pour détecter les menaces potentielles pour la santé publique dans le monde entier</a:t>
            </a:r>
          </a:p>
        </p:txBody>
      </p:sp>
      <p:sp>
        <p:nvSpPr>
          <p:cNvPr id="61" name="TextBox 60"/>
          <p:cNvSpPr txBox="1"/>
          <p:nvPr/>
        </p:nvSpPr>
        <p:spPr>
          <a:xfrm>
            <a:off x="3196678" y="3645105"/>
            <a:ext cx="3177736" cy="369332"/>
          </a:xfrm>
          <a:prstGeom prst="rect">
            <a:avLst/>
          </a:prstGeom>
          <a:noFill/>
        </p:spPr>
        <p:txBody>
          <a:bodyPr wrap="square" rtlCol="0">
            <a:spAutoFit/>
          </a:bodyPr>
          <a:lstStyle/>
          <a:p>
            <a:pPr algn="ctr"/>
            <a:r>
              <a:rPr lang="fr-CA" b="1" dirty="0">
                <a:solidFill>
                  <a:schemeClr val="accent6">
                    <a:lumMod val="50000"/>
                  </a:schemeClr>
                </a:solidFill>
                <a:latin typeface="Yu Gothic" panose="020B0400000000000000" pitchFamily="34" charset="-128"/>
                <a:ea typeface="Yu Gothic" panose="020B0400000000000000" pitchFamily="34" charset="-128"/>
              </a:rPr>
              <a:t>Ressources naturelles</a:t>
            </a:r>
          </a:p>
        </p:txBody>
      </p:sp>
      <p:sp>
        <p:nvSpPr>
          <p:cNvPr id="62" name="TextBox 61"/>
          <p:cNvSpPr txBox="1"/>
          <p:nvPr/>
        </p:nvSpPr>
        <p:spPr>
          <a:xfrm>
            <a:off x="3447752" y="4336800"/>
            <a:ext cx="2675588" cy="1569660"/>
          </a:xfrm>
          <a:prstGeom prst="rect">
            <a:avLst/>
          </a:prstGeom>
          <a:noFill/>
        </p:spPr>
        <p:txBody>
          <a:bodyPr wrap="square" rtlCol="0">
            <a:spAutoFit/>
          </a:bodyPr>
          <a:lstStyle/>
          <a:p>
            <a:r>
              <a:rPr lang="fr-CA" sz="1600" dirty="0">
                <a:latin typeface="Yu Gothic" panose="020B0400000000000000" pitchFamily="34" charset="-128"/>
                <a:ea typeface="Yu Gothic" panose="020B0400000000000000" pitchFamily="34" charset="-128"/>
              </a:rPr>
              <a:t>Alerte précoce en cas d’urgence, prévision en temps réel des feux </a:t>
            </a:r>
            <a:br>
              <a:rPr lang="fr-CA" sz="1600" dirty="0">
                <a:latin typeface="Yu Gothic" panose="020B0400000000000000" pitchFamily="34" charset="-128"/>
                <a:ea typeface="Yu Gothic" panose="020B0400000000000000" pitchFamily="34" charset="-128"/>
              </a:rPr>
            </a:br>
            <a:r>
              <a:rPr lang="fr-CA" sz="1600" dirty="0">
                <a:latin typeface="Yu Gothic" panose="020B0400000000000000" pitchFamily="34" charset="-128"/>
                <a:ea typeface="Yu Gothic" panose="020B0400000000000000" pitchFamily="34" charset="-128"/>
              </a:rPr>
              <a:t>de forêt extrêmes, et cartographie des zones d’inondation</a:t>
            </a:r>
          </a:p>
        </p:txBody>
      </p:sp>
      <p:pic>
        <p:nvPicPr>
          <p:cNvPr id="63" name="Picture 62"/>
          <p:cNvPicPr>
            <a:picLocks noChangeAspect="1"/>
          </p:cNvPicPr>
          <p:nvPr/>
        </p:nvPicPr>
        <p:blipFill rotWithShape="1">
          <a:blip r:embed="rId4" cstate="print">
            <a:duotone>
              <a:schemeClr val="accent4">
                <a:shade val="45000"/>
                <a:satMod val="135000"/>
              </a:schemeClr>
              <a:prstClr val="white"/>
            </a:duotone>
            <a:extLst>
              <a:ext uri="{28A0092B-C50C-407E-A947-70E740481C1C}">
                <a14:useLocalDpi xmlns:a14="http://schemas.microsoft.com/office/drawing/2010/main" val="0"/>
              </a:ext>
            </a:extLst>
          </a:blip>
          <a:srcRect t="14311" b="14023"/>
          <a:stretch/>
        </p:blipFill>
        <p:spPr>
          <a:xfrm>
            <a:off x="6523332" y="2307688"/>
            <a:ext cx="2266474" cy="1198670"/>
          </a:xfrm>
          <a:prstGeom prst="rect">
            <a:avLst/>
          </a:prstGeom>
        </p:spPr>
      </p:pic>
      <p:sp>
        <p:nvSpPr>
          <p:cNvPr id="64" name="TextBox 63"/>
          <p:cNvSpPr txBox="1"/>
          <p:nvPr/>
        </p:nvSpPr>
        <p:spPr>
          <a:xfrm>
            <a:off x="6365031" y="3645105"/>
            <a:ext cx="2583079" cy="369332"/>
          </a:xfrm>
          <a:prstGeom prst="rect">
            <a:avLst/>
          </a:prstGeom>
          <a:noFill/>
        </p:spPr>
        <p:txBody>
          <a:bodyPr wrap="square" rtlCol="0">
            <a:spAutoFit/>
          </a:bodyPr>
          <a:lstStyle/>
          <a:p>
            <a:pPr algn="ctr"/>
            <a:r>
              <a:rPr lang="fr-CA" b="1" dirty="0">
                <a:solidFill>
                  <a:schemeClr val="accent4">
                    <a:lumMod val="50000"/>
                  </a:schemeClr>
                </a:solidFill>
                <a:latin typeface="Yu Gothic" panose="020B0400000000000000" pitchFamily="34" charset="-128"/>
                <a:ea typeface="Yu Gothic" panose="020B0400000000000000" pitchFamily="34" charset="-128"/>
              </a:rPr>
              <a:t>Transports</a:t>
            </a:r>
          </a:p>
        </p:txBody>
      </p:sp>
      <p:sp>
        <p:nvSpPr>
          <p:cNvPr id="65" name="TextBox 64"/>
          <p:cNvSpPr txBox="1"/>
          <p:nvPr/>
        </p:nvSpPr>
        <p:spPr>
          <a:xfrm>
            <a:off x="6604471" y="4336800"/>
            <a:ext cx="2104199" cy="1077218"/>
          </a:xfrm>
          <a:prstGeom prst="rect">
            <a:avLst/>
          </a:prstGeom>
          <a:noFill/>
        </p:spPr>
        <p:txBody>
          <a:bodyPr wrap="square" rtlCol="0">
            <a:spAutoFit/>
          </a:bodyPr>
          <a:lstStyle/>
          <a:p>
            <a:r>
              <a:rPr lang="fr-CA" sz="1600" dirty="0">
                <a:latin typeface="Yu Gothic" panose="020B0400000000000000" pitchFamily="34" charset="-128"/>
                <a:ea typeface="Yu Gothic" panose="020B0400000000000000" pitchFamily="34" charset="-128"/>
              </a:rPr>
              <a:t>Surveillance des renseignements sur le fret aérien en fonction des risques</a:t>
            </a:r>
          </a:p>
        </p:txBody>
      </p:sp>
      <p:sp>
        <p:nvSpPr>
          <p:cNvPr id="66" name="Oval Callout 65"/>
          <p:cNvSpPr/>
          <p:nvPr/>
        </p:nvSpPr>
        <p:spPr>
          <a:xfrm>
            <a:off x="9327890" y="2000934"/>
            <a:ext cx="1491175" cy="1042035"/>
          </a:xfrm>
          <a:prstGeom prst="wedgeEllipseCallout">
            <a:avLst/>
          </a:prstGeom>
          <a:solidFill>
            <a:schemeClr val="accent1">
              <a:lumMod val="75000"/>
            </a:schemeClr>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67" name="Oval Callout 66"/>
          <p:cNvSpPr/>
          <p:nvPr/>
        </p:nvSpPr>
        <p:spPr>
          <a:xfrm flipH="1">
            <a:off x="10073477" y="2423093"/>
            <a:ext cx="1491175" cy="1042035"/>
          </a:xfrm>
          <a:prstGeom prst="wedgeEllipseCallout">
            <a:avLst/>
          </a:prstGeom>
          <a:solidFill>
            <a:schemeClr val="accent1">
              <a:lumMod val="75000"/>
            </a:schemeClr>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68" name="TextBox 67"/>
          <p:cNvSpPr txBox="1"/>
          <p:nvPr/>
        </p:nvSpPr>
        <p:spPr>
          <a:xfrm>
            <a:off x="8981573" y="3655628"/>
            <a:ext cx="2583079" cy="369332"/>
          </a:xfrm>
          <a:prstGeom prst="rect">
            <a:avLst/>
          </a:prstGeom>
          <a:noFill/>
        </p:spPr>
        <p:txBody>
          <a:bodyPr wrap="square" rtlCol="0">
            <a:spAutoFit/>
          </a:bodyPr>
          <a:lstStyle/>
          <a:p>
            <a:pPr algn="ctr"/>
            <a:r>
              <a:rPr lang="fr-CA" b="1" dirty="0">
                <a:solidFill>
                  <a:srgbClr val="7D9263"/>
                </a:solidFill>
                <a:latin typeface="Yu Gothic" panose="020B0400000000000000" pitchFamily="34" charset="-128"/>
                <a:ea typeface="Yu Gothic" panose="020B0400000000000000" pitchFamily="34" charset="-128"/>
              </a:rPr>
              <a:t>Mobilisation</a:t>
            </a:r>
          </a:p>
        </p:txBody>
      </p:sp>
      <p:sp>
        <p:nvSpPr>
          <p:cNvPr id="69" name="TextBox 68"/>
          <p:cNvSpPr txBox="1"/>
          <p:nvPr/>
        </p:nvSpPr>
        <p:spPr>
          <a:xfrm>
            <a:off x="9327890" y="4342900"/>
            <a:ext cx="1927939" cy="1077218"/>
          </a:xfrm>
          <a:prstGeom prst="rect">
            <a:avLst/>
          </a:prstGeom>
          <a:noFill/>
        </p:spPr>
        <p:txBody>
          <a:bodyPr wrap="square" rtlCol="0">
            <a:spAutoFit/>
          </a:bodyPr>
          <a:lstStyle/>
          <a:p>
            <a:r>
              <a:rPr lang="fr-CA" sz="1600" dirty="0">
                <a:latin typeface="Yu Gothic" panose="020B0400000000000000" pitchFamily="34" charset="-128"/>
                <a:ea typeface="Yu Gothic" panose="020B0400000000000000" pitchFamily="34" charset="-128"/>
              </a:rPr>
              <a:t>Catégorisation et analyse d’une quantité massive de données qualitatives</a:t>
            </a:r>
          </a:p>
        </p:txBody>
      </p:sp>
      <p:pic>
        <p:nvPicPr>
          <p:cNvPr id="19" name="Picture 59"/>
          <p:cNvPicPr>
            <a:picLocks noChangeAspect="1"/>
          </p:cNvPicPr>
          <p:nvPr/>
        </p:nvPicPr>
        <p:blipFill>
          <a:blip r:embed="rId5"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3867535" y="1791212"/>
            <a:ext cx="1751909" cy="1864416"/>
          </a:xfrm>
          <a:prstGeom prst="rect">
            <a:avLst/>
          </a:prstGeom>
        </p:spPr>
      </p:pic>
      <p:sp>
        <p:nvSpPr>
          <p:cNvPr id="20" name="TextBox 19"/>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10</a:t>
            </a:r>
            <a:endParaRPr lang="en-CA" sz="2400" dirty="0">
              <a:latin typeface="Arial Narrow" panose="020B0606020202030204" pitchFamily="34" charset="0"/>
            </a:endParaRPr>
          </a:p>
        </p:txBody>
      </p:sp>
      <p:sp>
        <p:nvSpPr>
          <p:cNvPr id="23" name="Rectangle 22"/>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4" name="Rectangle 23"/>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4183637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7" y="98474"/>
            <a:ext cx="11088495" cy="538609"/>
          </a:xfrm>
          <a:prstGeom prst="rect">
            <a:avLst/>
          </a:prstGeom>
          <a:noFill/>
        </p:spPr>
        <p:txBody>
          <a:bodyPr wrap="square" rtlCol="0">
            <a:spAutoFit/>
          </a:bodyPr>
          <a:lstStyle/>
          <a:p>
            <a:r>
              <a:rPr lang="fr-CA" sz="2900" dirty="0">
                <a:solidFill>
                  <a:schemeClr val="tx1">
                    <a:lumMod val="75000"/>
                    <a:lumOff val="25000"/>
                  </a:schemeClr>
                </a:solidFill>
                <a:latin typeface="Yu Gothic" panose="020B0400000000000000" pitchFamily="34" charset="-128"/>
                <a:ea typeface="Yu Gothic" panose="020B0400000000000000" pitchFamily="34" charset="-128"/>
              </a:rPr>
              <a:t>Exemple : L’IA permet de mieux comprendre la réglementation</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11" name="TextBox 10"/>
          <p:cNvSpPr txBox="1"/>
          <p:nvPr/>
        </p:nvSpPr>
        <p:spPr>
          <a:xfrm>
            <a:off x="460375" y="4127500"/>
            <a:ext cx="2265240" cy="1631216"/>
          </a:xfrm>
          <a:prstGeom prst="rect">
            <a:avLst/>
          </a:prstGeom>
          <a:noFill/>
        </p:spPr>
        <p:txBody>
          <a:bodyPr wrap="square" rtlCol="0">
            <a:spAutoFit/>
          </a:bodyPr>
          <a:lstStyle/>
          <a:p>
            <a:pPr algn="ctr"/>
            <a:r>
              <a:rPr lang="fr-CA" sz="2000" b="1" dirty="0">
                <a:solidFill>
                  <a:srgbClr val="7030A0"/>
                </a:solidFill>
                <a:latin typeface="Segoe UI" panose="020B0502040204020203" pitchFamily="34" charset="0"/>
                <a:cs typeface="Segoe UI" panose="020B0502040204020203" pitchFamily="34" charset="0"/>
              </a:rPr>
              <a:t>2 600 règlements fédéraux </a:t>
            </a:r>
            <a:br>
              <a:rPr lang="fr-CA" sz="2000" b="1" dirty="0">
                <a:solidFill>
                  <a:srgbClr val="7030A0"/>
                </a:solidFill>
                <a:latin typeface="Segoe UI" panose="020B0502040204020203" pitchFamily="34" charset="0"/>
                <a:cs typeface="Segoe UI" panose="020B0502040204020203" pitchFamily="34" charset="0"/>
              </a:rPr>
            </a:br>
            <a:r>
              <a:rPr lang="fr-CA" sz="2000" dirty="0">
                <a:solidFill>
                  <a:schemeClr val="tx1">
                    <a:lumMod val="85000"/>
                    <a:lumOff val="15000"/>
                  </a:schemeClr>
                </a:solidFill>
                <a:latin typeface="Segoe UI" panose="020B0502040204020203" pitchFamily="34" charset="0"/>
                <a:cs typeface="Segoe UI" panose="020B0502040204020203" pitchFamily="34" charset="0"/>
              </a:rPr>
              <a:t>et plus provenant d’autres administrations</a:t>
            </a:r>
          </a:p>
        </p:txBody>
      </p:sp>
      <p:cxnSp>
        <p:nvCxnSpPr>
          <p:cNvPr id="17" name="Straight Arrow Connector 16"/>
          <p:cNvCxnSpPr/>
          <p:nvPr/>
        </p:nvCxnSpPr>
        <p:spPr>
          <a:xfrm flipV="1">
            <a:off x="2308061" y="2222500"/>
            <a:ext cx="1382876" cy="952500"/>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2308061" y="3175000"/>
            <a:ext cx="1363826" cy="868362"/>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3327399" y="4881562"/>
            <a:ext cx="2413000" cy="1631216"/>
          </a:xfrm>
          <a:prstGeom prst="rect">
            <a:avLst/>
          </a:prstGeom>
          <a:noFill/>
        </p:spPr>
        <p:txBody>
          <a:bodyPr wrap="square" rtlCol="0">
            <a:spAutoFit/>
          </a:bodyPr>
          <a:lstStyle/>
          <a:p>
            <a:pPr algn="ctr"/>
            <a:r>
              <a:rPr lang="fr-CA" sz="2000" b="1" dirty="0">
                <a:solidFill>
                  <a:srgbClr val="7030A0"/>
                </a:solidFill>
                <a:latin typeface="Segoe UI" panose="020B0502040204020203" pitchFamily="34" charset="0"/>
                <a:cs typeface="Segoe UI" panose="020B0502040204020203" pitchFamily="34" charset="0"/>
              </a:rPr>
              <a:t>Applications et modèles d’IA </a:t>
            </a:r>
            <a:r>
              <a:rPr lang="fr-CA" sz="2000" dirty="0">
                <a:solidFill>
                  <a:schemeClr val="tx1">
                    <a:lumMod val="85000"/>
                    <a:lumOff val="15000"/>
                  </a:schemeClr>
                </a:solidFill>
                <a:latin typeface="Segoe UI" panose="020B0502040204020203" pitchFamily="34" charset="0"/>
                <a:cs typeface="Segoe UI" panose="020B0502040204020203" pitchFamily="34" charset="0"/>
              </a:rPr>
              <a:t>fournis par environ 74 entreprises du secteur privé</a:t>
            </a:r>
          </a:p>
        </p:txBody>
      </p:sp>
      <p:cxnSp>
        <p:nvCxnSpPr>
          <p:cNvPr id="22" name="Straight Arrow Connector 21"/>
          <p:cNvCxnSpPr/>
          <p:nvPr/>
        </p:nvCxnSpPr>
        <p:spPr>
          <a:xfrm flipV="1">
            <a:off x="5376862" y="2222499"/>
            <a:ext cx="1811338" cy="1"/>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V="1">
            <a:off x="5376862" y="4038600"/>
            <a:ext cx="1811338" cy="4762"/>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7188200" y="1379537"/>
            <a:ext cx="4762500" cy="5062924"/>
          </a:xfrm>
          <a:prstGeom prst="rect">
            <a:avLst/>
          </a:prstGeom>
          <a:noFill/>
        </p:spPr>
        <p:txBody>
          <a:bodyPr wrap="square" rtlCol="0">
            <a:spAutoFit/>
          </a:bodyPr>
          <a:lstStyle/>
          <a:p>
            <a:pPr algn="ctr"/>
            <a:r>
              <a:rPr lang="fr-CA" sz="1700" b="1" dirty="0">
                <a:solidFill>
                  <a:srgbClr val="7030A0"/>
                </a:solidFill>
                <a:latin typeface="Segoe UI" panose="020B0502040204020203" pitchFamily="34" charset="0"/>
                <a:cs typeface="Segoe UI" panose="020B0502040204020203" pitchFamily="34" charset="0"/>
              </a:rPr>
              <a:t>L’EFPC et huit ministères examinent si nous pouvons répondre à des questions comme celles-ci :</a:t>
            </a:r>
          </a:p>
          <a:p>
            <a:pPr algn="ctr"/>
            <a:endParaRPr lang="fr-CA" sz="1700" b="1" dirty="0">
              <a:solidFill>
                <a:srgbClr val="7030A0"/>
              </a:solidFill>
              <a:latin typeface="Segoe UI" panose="020B0502040204020203" pitchFamily="34" charset="0"/>
              <a:cs typeface="Segoe UI" panose="020B0502040204020203" pitchFamily="34" charset="0"/>
            </a:endParaRPr>
          </a:p>
          <a:p>
            <a:pPr algn="ctr"/>
            <a:r>
              <a:rPr lang="fr-CA" sz="1700" dirty="0">
                <a:solidFill>
                  <a:schemeClr val="tx1">
                    <a:lumMod val="85000"/>
                    <a:lumOff val="15000"/>
                  </a:schemeClr>
                </a:solidFill>
                <a:latin typeface="Segoe UI" panose="020B0502040204020203" pitchFamily="34" charset="0"/>
                <a:cs typeface="Segoe UI" panose="020B0502040204020203" pitchFamily="34" charset="0"/>
              </a:rPr>
              <a:t>Le langage réglementaire encourage-t-il plus ou moins l’innovation dans le secteur privé? De quelle façon?</a:t>
            </a:r>
          </a:p>
          <a:p>
            <a:pPr algn="ctr"/>
            <a:endParaRPr lang="fr-CA" sz="1700" dirty="0">
              <a:solidFill>
                <a:schemeClr val="tx1">
                  <a:lumMod val="85000"/>
                  <a:lumOff val="15000"/>
                </a:schemeClr>
              </a:solidFill>
              <a:latin typeface="Segoe UI" panose="020B0502040204020203" pitchFamily="34" charset="0"/>
              <a:cs typeface="Segoe UI" panose="020B0502040204020203" pitchFamily="34" charset="0"/>
            </a:endParaRPr>
          </a:p>
          <a:p>
            <a:pPr algn="ctr"/>
            <a:r>
              <a:rPr lang="fr-CA" sz="1700" dirty="0">
                <a:solidFill>
                  <a:schemeClr val="tx1">
                    <a:lumMod val="85000"/>
                    <a:lumOff val="15000"/>
                  </a:schemeClr>
                </a:solidFill>
                <a:latin typeface="Segoe UI" panose="020B0502040204020203" pitchFamily="34" charset="0"/>
                <a:cs typeface="Segoe UI" panose="020B0502040204020203" pitchFamily="34" charset="0"/>
              </a:rPr>
              <a:t>Pouvons-nous cerner les lacunes et les chevauchements dans notre environnement réglementaire?</a:t>
            </a:r>
          </a:p>
          <a:p>
            <a:pPr algn="ctr"/>
            <a:endParaRPr lang="fr-CA" sz="1700" dirty="0">
              <a:solidFill>
                <a:schemeClr val="tx1">
                  <a:lumMod val="85000"/>
                  <a:lumOff val="15000"/>
                </a:schemeClr>
              </a:solidFill>
              <a:latin typeface="Segoe UI" panose="020B0502040204020203" pitchFamily="34" charset="0"/>
              <a:cs typeface="Segoe UI" panose="020B0502040204020203" pitchFamily="34" charset="0"/>
            </a:endParaRPr>
          </a:p>
          <a:p>
            <a:pPr algn="ctr"/>
            <a:r>
              <a:rPr lang="fr-CA" sz="1700" dirty="0">
                <a:solidFill>
                  <a:schemeClr val="tx1">
                    <a:lumMod val="85000"/>
                    <a:lumOff val="15000"/>
                  </a:schemeClr>
                </a:solidFill>
                <a:latin typeface="Segoe UI" panose="020B0502040204020203" pitchFamily="34" charset="0"/>
                <a:cs typeface="Segoe UI" panose="020B0502040204020203" pitchFamily="34" charset="0"/>
              </a:rPr>
              <a:t>Pouvons-nous schématiser le fardeau réglementaire dans les industries et les administrations?</a:t>
            </a:r>
          </a:p>
          <a:p>
            <a:pPr algn="ctr"/>
            <a:endParaRPr lang="fr-CA" sz="1700" dirty="0">
              <a:solidFill>
                <a:schemeClr val="tx1">
                  <a:lumMod val="85000"/>
                  <a:lumOff val="15000"/>
                </a:schemeClr>
              </a:solidFill>
              <a:latin typeface="Segoe UI" panose="020B0502040204020203" pitchFamily="34" charset="0"/>
              <a:cs typeface="Segoe UI" panose="020B0502040204020203" pitchFamily="34" charset="0"/>
            </a:endParaRPr>
          </a:p>
          <a:p>
            <a:pPr algn="ctr"/>
            <a:r>
              <a:rPr lang="fr-CA" sz="1700" dirty="0">
                <a:solidFill>
                  <a:schemeClr val="tx1">
                    <a:lumMod val="85000"/>
                    <a:lumOff val="15000"/>
                  </a:schemeClr>
                </a:solidFill>
                <a:latin typeface="Segoe UI" panose="020B0502040204020203" pitchFamily="34" charset="0"/>
                <a:cs typeface="Segoe UI" panose="020B0502040204020203" pitchFamily="34" charset="0"/>
              </a:rPr>
              <a:t>Pouvons-nous trouver des renseignements dans les documents soumis à titre d’exigences réglementaires?</a:t>
            </a:r>
          </a:p>
        </p:txBody>
      </p:sp>
      <p:pic>
        <p:nvPicPr>
          <p:cNvPr id="16" name="Picture 2"/>
          <p:cNvPicPr>
            <a:picLocks noChangeAspect="1"/>
          </p:cNvPicPr>
          <p:nvPr/>
        </p:nvPicPr>
        <p:blipFill>
          <a:blip r:embed="rId3"/>
          <a:stretch>
            <a:fillRect/>
          </a:stretch>
        </p:blipFill>
        <p:spPr>
          <a:xfrm>
            <a:off x="707861" y="2365375"/>
            <a:ext cx="1600200" cy="1619250"/>
          </a:xfrm>
          <a:prstGeom prst="rect">
            <a:avLst/>
          </a:prstGeom>
        </p:spPr>
      </p:pic>
      <p:pic>
        <p:nvPicPr>
          <p:cNvPr id="19" name="Picture 7"/>
          <p:cNvPicPr>
            <a:picLocks noChangeAspect="1"/>
          </p:cNvPicPr>
          <p:nvPr/>
        </p:nvPicPr>
        <p:blipFill>
          <a:blip r:embed="rId4"/>
          <a:stretch>
            <a:fillRect/>
          </a:stretch>
        </p:blipFill>
        <p:spPr>
          <a:xfrm>
            <a:off x="3690937" y="1379537"/>
            <a:ext cx="1685925" cy="1685925"/>
          </a:xfrm>
          <a:prstGeom prst="rect">
            <a:avLst/>
          </a:prstGeom>
        </p:spPr>
      </p:pic>
      <p:pic>
        <p:nvPicPr>
          <p:cNvPr id="20" name="Picture 8"/>
          <p:cNvPicPr>
            <a:picLocks noChangeAspect="1"/>
          </p:cNvPicPr>
          <p:nvPr/>
        </p:nvPicPr>
        <p:blipFill>
          <a:blip r:embed="rId5"/>
          <a:stretch>
            <a:fillRect/>
          </a:stretch>
        </p:blipFill>
        <p:spPr>
          <a:xfrm>
            <a:off x="3671887" y="3205162"/>
            <a:ext cx="1704975" cy="1676400"/>
          </a:xfrm>
          <a:prstGeom prst="rect">
            <a:avLst/>
          </a:prstGeom>
        </p:spPr>
      </p:pic>
      <p:sp>
        <p:nvSpPr>
          <p:cNvPr id="23" name="TextBox 22"/>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11</a:t>
            </a:r>
            <a:endParaRPr lang="en-CA" sz="2400" dirty="0">
              <a:latin typeface="Arial Narrow" panose="020B0606020202030204" pitchFamily="34" charset="0"/>
            </a:endParaRPr>
          </a:p>
        </p:txBody>
      </p:sp>
      <p:sp>
        <p:nvSpPr>
          <p:cNvPr id="24" name="Rectangle 23"/>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5" name="Rectangle 24"/>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2408238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11044702"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Un système interrelié et complexe</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9" name="TextBox 8"/>
          <p:cNvSpPr txBox="1"/>
          <p:nvPr/>
        </p:nvSpPr>
        <p:spPr>
          <a:xfrm>
            <a:off x="2853639" y="1219286"/>
            <a:ext cx="5813505" cy="1015663"/>
          </a:xfrm>
          <a:prstGeom prst="rect">
            <a:avLst/>
          </a:prstGeom>
          <a:noFill/>
        </p:spPr>
        <p:txBody>
          <a:bodyPr wrap="square" rtlCol="0">
            <a:spAutoFit/>
          </a:bodyPr>
          <a:lstStyle/>
          <a:p>
            <a:pPr algn="ctr"/>
            <a:r>
              <a:rPr lang="fr-CA" sz="2000" dirty="0">
                <a:solidFill>
                  <a:schemeClr val="tx1">
                    <a:lumMod val="75000"/>
                    <a:lumOff val="25000"/>
                  </a:schemeClr>
                </a:solidFill>
                <a:latin typeface="Segoe UI" panose="020B0502040204020203" pitchFamily="34" charset="0"/>
                <a:cs typeface="Segoe UI" panose="020B0502040204020203" pitchFamily="34" charset="0"/>
              </a:rPr>
              <a:t>Le gouvernement encourage la </a:t>
            </a:r>
            <a:r>
              <a:rPr lang="fr-CA" sz="2000" b="1" dirty="0">
                <a:solidFill>
                  <a:srgbClr val="7030A0"/>
                </a:solidFill>
                <a:latin typeface="Segoe UI" panose="020B0502040204020203" pitchFamily="34" charset="0"/>
                <a:cs typeface="Segoe UI" panose="020B0502040204020203" pitchFamily="34" charset="0"/>
              </a:rPr>
              <a:t>recherche sur l’IA</a:t>
            </a:r>
            <a:r>
              <a:rPr lang="fr-CA" sz="2000" dirty="0">
                <a:solidFill>
                  <a:schemeClr val="tx1">
                    <a:lumMod val="75000"/>
                    <a:lumOff val="25000"/>
                  </a:schemeClr>
                </a:solidFill>
                <a:latin typeface="Segoe UI" panose="020B0502040204020203" pitchFamily="34" charset="0"/>
                <a:cs typeface="Segoe UI" panose="020B0502040204020203" pitchFamily="34" charset="0"/>
              </a:rPr>
              <a:t>, ce qui ouvre de nouveaux débouchés et accélère la croissance économique</a:t>
            </a:r>
          </a:p>
        </p:txBody>
      </p:sp>
      <p:sp>
        <p:nvSpPr>
          <p:cNvPr id="12" name="TextBox 11"/>
          <p:cNvSpPr txBox="1"/>
          <p:nvPr/>
        </p:nvSpPr>
        <p:spPr>
          <a:xfrm>
            <a:off x="1045697" y="2921168"/>
            <a:ext cx="2920440" cy="1323439"/>
          </a:xfrm>
          <a:prstGeom prst="rect">
            <a:avLst/>
          </a:prstGeom>
          <a:noFill/>
        </p:spPr>
        <p:txBody>
          <a:bodyPr wrap="square" rtlCol="0">
            <a:spAutoFit/>
          </a:bodyPr>
          <a:lstStyle/>
          <a:p>
            <a:pPr algn="r"/>
            <a:r>
              <a:rPr lang="fr-CA" sz="2000" dirty="0">
                <a:solidFill>
                  <a:schemeClr val="tx1">
                    <a:lumMod val="75000"/>
                    <a:lumOff val="25000"/>
                  </a:schemeClr>
                </a:solidFill>
                <a:latin typeface="Segoe UI" panose="020B0502040204020203" pitchFamily="34" charset="0"/>
                <a:cs typeface="Segoe UI" panose="020B0502040204020203" pitchFamily="34" charset="0"/>
              </a:rPr>
              <a:t>Le gouvernement doit perfectionner </a:t>
            </a:r>
            <a:r>
              <a:rPr lang="fr-CA" sz="2000" b="1" dirty="0">
                <a:solidFill>
                  <a:srgbClr val="7030A0"/>
                </a:solidFill>
                <a:latin typeface="Segoe UI" panose="020B0502040204020203" pitchFamily="34" charset="0"/>
                <a:cs typeface="Segoe UI" panose="020B0502040204020203" pitchFamily="34" charset="0"/>
              </a:rPr>
              <a:t>ses capacités et ses compétences</a:t>
            </a:r>
          </a:p>
        </p:txBody>
      </p:sp>
      <p:sp>
        <p:nvSpPr>
          <p:cNvPr id="14" name="TextBox 13"/>
          <p:cNvSpPr txBox="1"/>
          <p:nvPr/>
        </p:nvSpPr>
        <p:spPr>
          <a:xfrm>
            <a:off x="7457301" y="2933868"/>
            <a:ext cx="3754985" cy="1323439"/>
          </a:xfrm>
          <a:prstGeom prst="rect">
            <a:avLst/>
          </a:prstGeom>
          <a:noFill/>
        </p:spPr>
        <p:txBody>
          <a:bodyPr wrap="square" rtlCol="0">
            <a:spAutoFit/>
          </a:bodyPr>
          <a:lstStyle/>
          <a:p>
            <a:r>
              <a:rPr lang="fr-CA" sz="2000" dirty="0">
                <a:solidFill>
                  <a:schemeClr val="tx1">
                    <a:lumMod val="75000"/>
                    <a:lumOff val="25000"/>
                  </a:schemeClr>
                </a:solidFill>
                <a:latin typeface="Segoe UI" panose="020B0502040204020203" pitchFamily="34" charset="0"/>
                <a:cs typeface="Segoe UI" panose="020B0502040204020203" pitchFamily="34" charset="0"/>
              </a:rPr>
              <a:t>Les progrès se manifestent par une </a:t>
            </a:r>
            <a:r>
              <a:rPr lang="fr-CA" sz="2000" b="1" dirty="0">
                <a:solidFill>
                  <a:srgbClr val="7030A0"/>
                </a:solidFill>
                <a:latin typeface="Segoe UI" panose="020B0502040204020203" pitchFamily="34" charset="0"/>
                <a:cs typeface="Segoe UI" panose="020B0502040204020203" pitchFamily="34" charset="0"/>
              </a:rPr>
              <a:t>amélioration des services </a:t>
            </a:r>
            <a:r>
              <a:rPr lang="fr-CA" sz="2000" dirty="0">
                <a:solidFill>
                  <a:schemeClr val="tx1">
                    <a:lumMod val="75000"/>
                    <a:lumOff val="25000"/>
                  </a:schemeClr>
                </a:solidFill>
                <a:latin typeface="Segoe UI" panose="020B0502040204020203" pitchFamily="34" charset="0"/>
                <a:cs typeface="Segoe UI" panose="020B0502040204020203" pitchFamily="34" charset="0"/>
              </a:rPr>
              <a:t>et l’établissement d’un gouvernement plus intelligent.</a:t>
            </a:r>
          </a:p>
        </p:txBody>
      </p:sp>
      <p:sp>
        <p:nvSpPr>
          <p:cNvPr id="15" name="Oval 14"/>
          <p:cNvSpPr/>
          <p:nvPr/>
        </p:nvSpPr>
        <p:spPr>
          <a:xfrm>
            <a:off x="5312530" y="3431400"/>
            <a:ext cx="810400" cy="810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TextBox 16"/>
          <p:cNvSpPr txBox="1"/>
          <p:nvPr/>
        </p:nvSpPr>
        <p:spPr>
          <a:xfrm>
            <a:off x="5291663" y="3636545"/>
            <a:ext cx="840111" cy="400110"/>
          </a:xfrm>
          <a:prstGeom prst="rect">
            <a:avLst/>
          </a:prstGeom>
          <a:noFill/>
        </p:spPr>
        <p:txBody>
          <a:bodyPr wrap="square" rtlCol="0">
            <a:spAutoFit/>
          </a:bodyPr>
          <a:lstStyle/>
          <a:p>
            <a:pPr algn="ctr"/>
            <a:r>
              <a:rPr lang="fr-CA" sz="2000" dirty="0">
                <a:solidFill>
                  <a:schemeClr val="tx1">
                    <a:lumMod val="75000"/>
                    <a:lumOff val="25000"/>
                  </a:schemeClr>
                </a:solidFill>
                <a:latin typeface="Segoe UI" panose="020B0502040204020203" pitchFamily="34" charset="0"/>
                <a:cs typeface="Segoe UI" panose="020B0502040204020203" pitchFamily="34" charset="0"/>
              </a:rPr>
              <a:t>IA</a:t>
            </a:r>
          </a:p>
        </p:txBody>
      </p:sp>
      <p:sp>
        <p:nvSpPr>
          <p:cNvPr id="20" name="Rectangle 19"/>
          <p:cNvSpPr/>
          <p:nvPr/>
        </p:nvSpPr>
        <p:spPr>
          <a:xfrm>
            <a:off x="4521428" y="3075709"/>
            <a:ext cx="2178630" cy="1296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6" name="Oval 15"/>
          <p:cNvSpPr/>
          <p:nvPr/>
        </p:nvSpPr>
        <p:spPr>
          <a:xfrm>
            <a:off x="5312530" y="3431400"/>
            <a:ext cx="810400" cy="810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TextBox 17"/>
          <p:cNvSpPr txBox="1"/>
          <p:nvPr/>
        </p:nvSpPr>
        <p:spPr>
          <a:xfrm>
            <a:off x="5291663" y="3636545"/>
            <a:ext cx="840111" cy="400110"/>
          </a:xfrm>
          <a:prstGeom prst="rect">
            <a:avLst/>
          </a:prstGeom>
          <a:noFill/>
        </p:spPr>
        <p:txBody>
          <a:bodyPr wrap="square" rtlCol="0">
            <a:spAutoFit/>
          </a:bodyPr>
          <a:lstStyle/>
          <a:p>
            <a:pPr algn="ctr"/>
            <a:r>
              <a:rPr lang="en-US" sz="2000" dirty="0">
                <a:solidFill>
                  <a:schemeClr val="tx1">
                    <a:lumMod val="75000"/>
                    <a:lumOff val="25000"/>
                  </a:schemeClr>
                </a:solidFill>
                <a:latin typeface="Segoe UI" panose="020B0502040204020203" pitchFamily="34" charset="0"/>
                <a:cs typeface="Segoe UI" panose="020B0502040204020203" pitchFamily="34" charset="0"/>
              </a:rPr>
              <a:t>AI</a:t>
            </a:r>
            <a:endParaRPr lang="en-CA" sz="2000" b="1" dirty="0">
              <a:solidFill>
                <a:srgbClr val="7030A0"/>
              </a:solidFill>
              <a:latin typeface="Segoe UI" panose="020B0502040204020203" pitchFamily="34" charset="0"/>
              <a:cs typeface="Segoe UI" panose="020B0502040204020203" pitchFamily="34" charset="0"/>
            </a:endParaRPr>
          </a:p>
        </p:txBody>
      </p:sp>
      <p:sp>
        <p:nvSpPr>
          <p:cNvPr id="19" name="Rectangle 18"/>
          <p:cNvSpPr/>
          <p:nvPr/>
        </p:nvSpPr>
        <p:spPr>
          <a:xfrm>
            <a:off x="4521428" y="3075709"/>
            <a:ext cx="2178630" cy="1296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1" name="Straight Connector 20"/>
          <p:cNvCxnSpPr>
            <a:stCxn id="9" idx="2"/>
          </p:cNvCxnSpPr>
          <p:nvPr/>
        </p:nvCxnSpPr>
        <p:spPr>
          <a:xfrm flipH="1">
            <a:off x="3966138" y="2234949"/>
            <a:ext cx="1794254" cy="1194051"/>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4483328" y="3441700"/>
            <a:ext cx="2973973" cy="1911933"/>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H="1" flipV="1">
            <a:off x="3966137" y="3429000"/>
            <a:ext cx="2980606" cy="1919917"/>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4483328" y="5348917"/>
            <a:ext cx="2463415" cy="4716"/>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9" idx="2"/>
          </p:cNvCxnSpPr>
          <p:nvPr/>
        </p:nvCxnSpPr>
        <p:spPr>
          <a:xfrm flipH="1">
            <a:off x="4483328" y="2234949"/>
            <a:ext cx="1277064" cy="3118684"/>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endCxn id="9" idx="2"/>
          </p:cNvCxnSpPr>
          <p:nvPr/>
        </p:nvCxnSpPr>
        <p:spPr>
          <a:xfrm flipH="1" flipV="1">
            <a:off x="5760392" y="2234949"/>
            <a:ext cx="1696910" cy="1206751"/>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3966137" y="3429000"/>
            <a:ext cx="3491164" cy="12700"/>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9" idx="2"/>
          </p:cNvCxnSpPr>
          <p:nvPr/>
        </p:nvCxnSpPr>
        <p:spPr>
          <a:xfrm>
            <a:off x="5760392" y="2234949"/>
            <a:ext cx="1186351" cy="3113968"/>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3966137" y="3429000"/>
            <a:ext cx="517191" cy="1924633"/>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6946743" y="3441700"/>
            <a:ext cx="510558" cy="1907217"/>
          </a:xfrm>
          <a:prstGeom prst="line">
            <a:avLst/>
          </a:prstGeom>
          <a:ln w="19050">
            <a:solidFill>
              <a:srgbClr val="5EA7EA"/>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6946743" y="4749645"/>
            <a:ext cx="3440803" cy="1323439"/>
          </a:xfrm>
          <a:prstGeom prst="rect">
            <a:avLst/>
          </a:prstGeom>
          <a:noFill/>
        </p:spPr>
        <p:txBody>
          <a:bodyPr wrap="square" rtlCol="0">
            <a:spAutoFit/>
          </a:bodyPr>
          <a:lstStyle/>
          <a:p>
            <a:r>
              <a:rPr lang="fr-CA" sz="2000" dirty="0">
                <a:solidFill>
                  <a:schemeClr val="tx1">
                    <a:lumMod val="75000"/>
                    <a:lumOff val="25000"/>
                  </a:schemeClr>
                </a:solidFill>
                <a:latin typeface="Segoe UI" panose="020B0502040204020203" pitchFamily="34" charset="0"/>
                <a:cs typeface="Segoe UI" panose="020B0502040204020203" pitchFamily="34" charset="0"/>
              </a:rPr>
              <a:t>Les avancées en matière d’IA influencent </a:t>
            </a:r>
            <a:r>
              <a:rPr lang="fr-CA" sz="2000" b="1" dirty="0">
                <a:solidFill>
                  <a:srgbClr val="7030A0"/>
                </a:solidFill>
                <a:latin typeface="Segoe UI" panose="020B0502040204020203" pitchFamily="34" charset="0"/>
                <a:cs typeface="Segoe UI" panose="020B0502040204020203" pitchFamily="34" charset="0"/>
              </a:rPr>
              <a:t>les tendances sociétales et celles du marché du travail</a:t>
            </a:r>
          </a:p>
        </p:txBody>
      </p:sp>
      <p:sp>
        <p:nvSpPr>
          <p:cNvPr id="11" name="TextBox 10"/>
          <p:cNvSpPr txBox="1"/>
          <p:nvPr/>
        </p:nvSpPr>
        <p:spPr>
          <a:xfrm>
            <a:off x="1742423" y="4710965"/>
            <a:ext cx="2779005" cy="1938992"/>
          </a:xfrm>
          <a:prstGeom prst="rect">
            <a:avLst/>
          </a:prstGeom>
          <a:noFill/>
        </p:spPr>
        <p:txBody>
          <a:bodyPr wrap="square" rtlCol="0">
            <a:spAutoFit/>
          </a:bodyPr>
          <a:lstStyle/>
          <a:p>
            <a:pPr algn="r"/>
            <a:r>
              <a:rPr lang="fr-CA" sz="2000" dirty="0">
                <a:solidFill>
                  <a:schemeClr val="tx1">
                    <a:lumMod val="75000"/>
                    <a:lumOff val="25000"/>
                  </a:schemeClr>
                </a:solidFill>
                <a:latin typeface="Segoe UI" panose="020B0502040204020203" pitchFamily="34" charset="0"/>
                <a:cs typeface="Segoe UI" panose="020B0502040204020203" pitchFamily="34" charset="0"/>
              </a:rPr>
              <a:t>Les incidences sociétales exigent un examen </a:t>
            </a:r>
            <a:r>
              <a:rPr lang="fr-CA" sz="2000" b="1" dirty="0">
                <a:solidFill>
                  <a:srgbClr val="7030A0"/>
                </a:solidFill>
                <a:latin typeface="Segoe UI" panose="020B0502040204020203" pitchFamily="34" charset="0"/>
                <a:cs typeface="Segoe UI" panose="020B0502040204020203" pitchFamily="34" charset="0"/>
              </a:rPr>
              <a:t>de l’environnement juridique et des politiques</a:t>
            </a:r>
          </a:p>
        </p:txBody>
      </p:sp>
      <p:sp>
        <p:nvSpPr>
          <p:cNvPr id="41" name="TextBox 40"/>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12</a:t>
            </a:r>
            <a:endParaRPr lang="en-CA" sz="2400" dirty="0">
              <a:latin typeface="Arial Narrow" panose="020B0606020202030204" pitchFamily="34" charset="0"/>
            </a:endParaRPr>
          </a:p>
        </p:txBody>
      </p:sp>
      <p:sp>
        <p:nvSpPr>
          <p:cNvPr id="31" name="Rectangle 30"/>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2" name="Rectangle 31"/>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1592403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9658024" y="1806050"/>
            <a:ext cx="2310902" cy="3855971"/>
          </a:xfrm>
          <a:prstGeom prst="rect">
            <a:avLst/>
          </a:prstGeom>
          <a:solidFill>
            <a:srgbClr val="5EA7EA">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0" name="Rectangle 19"/>
          <p:cNvSpPr/>
          <p:nvPr/>
        </p:nvSpPr>
        <p:spPr>
          <a:xfrm>
            <a:off x="7385082" y="1806051"/>
            <a:ext cx="2133879" cy="3855971"/>
          </a:xfrm>
          <a:prstGeom prst="rect">
            <a:avLst/>
          </a:prstGeom>
          <a:solidFill>
            <a:srgbClr val="5EA7EA">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Rectangle 16"/>
          <p:cNvSpPr/>
          <p:nvPr/>
        </p:nvSpPr>
        <p:spPr>
          <a:xfrm>
            <a:off x="609933" y="1806051"/>
            <a:ext cx="2133879" cy="3855971"/>
          </a:xfrm>
          <a:prstGeom prst="rect">
            <a:avLst/>
          </a:prstGeom>
          <a:solidFill>
            <a:srgbClr val="5EA7EA">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8" name="Rectangle 17"/>
          <p:cNvSpPr/>
          <p:nvPr/>
        </p:nvSpPr>
        <p:spPr>
          <a:xfrm>
            <a:off x="2908135" y="1806051"/>
            <a:ext cx="2133879" cy="3855971"/>
          </a:xfrm>
          <a:prstGeom prst="rect">
            <a:avLst/>
          </a:prstGeom>
          <a:solidFill>
            <a:srgbClr val="5EA7EA">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9" name="Rectangle 18"/>
          <p:cNvSpPr/>
          <p:nvPr/>
        </p:nvSpPr>
        <p:spPr>
          <a:xfrm>
            <a:off x="5152959" y="1806051"/>
            <a:ext cx="2133879" cy="3855971"/>
          </a:xfrm>
          <a:prstGeom prst="rect">
            <a:avLst/>
          </a:prstGeom>
          <a:solidFill>
            <a:srgbClr val="5EA7E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 name="TextBox 4"/>
          <p:cNvSpPr txBox="1"/>
          <p:nvPr/>
        </p:nvSpPr>
        <p:spPr>
          <a:xfrm>
            <a:off x="436097" y="98474"/>
            <a:ext cx="11088495"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Défis</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11" name="TextBox 10"/>
          <p:cNvSpPr txBox="1"/>
          <p:nvPr/>
        </p:nvSpPr>
        <p:spPr>
          <a:xfrm>
            <a:off x="619666" y="1784037"/>
            <a:ext cx="2133879" cy="3801041"/>
          </a:xfrm>
          <a:prstGeom prst="rect">
            <a:avLst/>
          </a:prstGeom>
          <a:noFill/>
        </p:spPr>
        <p:txBody>
          <a:bodyPr wrap="square" rtlCol="0">
            <a:spAutoFit/>
          </a:bodyPr>
          <a:lstStyle/>
          <a:p>
            <a:r>
              <a:rPr lang="fr-CA" sz="2400" b="1" dirty="0">
                <a:solidFill>
                  <a:srgbClr val="7030A0"/>
                </a:solidFill>
                <a:latin typeface="Segoe UI" panose="020B0502040204020203" pitchFamily="34" charset="0"/>
                <a:cs typeface="Segoe UI" panose="020B0502040204020203" pitchFamily="34" charset="0"/>
              </a:rPr>
              <a:t>Formation et compétences insuffisantes</a:t>
            </a:r>
          </a:p>
          <a:p>
            <a:pPr marL="285750" indent="-285750">
              <a:buFont typeface="Arial" panose="020B0604020202020204" pitchFamily="34" charset="0"/>
              <a:buChar char="•"/>
            </a:pPr>
            <a:r>
              <a:rPr lang="fr-CA" sz="1300" dirty="0"/>
              <a:t>Ressources et formation</a:t>
            </a:r>
          </a:p>
          <a:p>
            <a:pPr marL="285750" indent="-285750">
              <a:buFont typeface="Arial" panose="020B0604020202020204" pitchFamily="34" charset="0"/>
              <a:buChar char="•"/>
            </a:pPr>
            <a:r>
              <a:rPr lang="fr-CA" sz="1300" dirty="0"/>
              <a:t>Élaborer de nouvelles compétences et offrir une formation pour le personnel </a:t>
            </a:r>
          </a:p>
          <a:p>
            <a:pPr marL="285750" indent="-285750">
              <a:buFont typeface="Arial" panose="020B0604020202020204" pitchFamily="34" charset="0"/>
              <a:buChar char="•"/>
            </a:pPr>
            <a:r>
              <a:rPr lang="fr-CA" sz="1300" dirty="0"/>
              <a:t>Accès et formation en temps opportun sur les plus récentes avancées en informatique</a:t>
            </a:r>
          </a:p>
          <a:p>
            <a:pPr marL="285750" indent="-285750">
              <a:buFont typeface="Arial" panose="020B0604020202020204" pitchFamily="34" charset="0"/>
              <a:buChar char="•"/>
            </a:pPr>
            <a:r>
              <a:rPr lang="fr-CA" sz="1300" dirty="0"/>
              <a:t>Conseils techniques sur la façon d’appliquer l’IA dans les pratiques opérationnelles</a:t>
            </a:r>
          </a:p>
        </p:txBody>
      </p:sp>
      <p:sp>
        <p:nvSpPr>
          <p:cNvPr id="12" name="TextBox 11"/>
          <p:cNvSpPr txBox="1"/>
          <p:nvPr/>
        </p:nvSpPr>
        <p:spPr>
          <a:xfrm>
            <a:off x="2930568" y="1778688"/>
            <a:ext cx="2139673" cy="3631763"/>
          </a:xfrm>
          <a:prstGeom prst="rect">
            <a:avLst/>
          </a:prstGeom>
          <a:noFill/>
        </p:spPr>
        <p:txBody>
          <a:bodyPr wrap="square" rtlCol="0">
            <a:spAutoFit/>
          </a:bodyPr>
          <a:lstStyle/>
          <a:p>
            <a:r>
              <a:rPr lang="fr-CA" sz="2000" b="1" dirty="0">
                <a:solidFill>
                  <a:srgbClr val="7030A0"/>
                </a:solidFill>
                <a:latin typeface="Segoe UI" panose="020B0502040204020203" pitchFamily="34" charset="0"/>
                <a:cs typeface="Segoe UI" panose="020B0502040204020203" pitchFamily="34" charset="0"/>
              </a:rPr>
              <a:t>Lacunes dans les politiques et la gouvernance existantes</a:t>
            </a:r>
          </a:p>
          <a:p>
            <a:endParaRPr lang="fr-CA" sz="2000" b="1" dirty="0">
              <a:solidFill>
                <a:srgbClr val="7030A0"/>
              </a:solidFill>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fr-CA" sz="1300" dirty="0"/>
              <a:t>Directives relatives </a:t>
            </a:r>
            <a:br>
              <a:rPr lang="fr-CA" sz="1300" dirty="0"/>
            </a:br>
            <a:r>
              <a:rPr lang="fr-CA" sz="1300" dirty="0"/>
              <a:t>à l’intendance </a:t>
            </a:r>
            <a:br>
              <a:rPr lang="fr-CA" sz="1300" dirty="0"/>
            </a:br>
            <a:r>
              <a:rPr lang="fr-CA" sz="1300" dirty="0"/>
              <a:t>des données</a:t>
            </a:r>
          </a:p>
          <a:p>
            <a:pPr marL="285750" indent="-285750">
              <a:buFont typeface="Arial" panose="020B0604020202020204" pitchFamily="34" charset="0"/>
              <a:buChar char="•"/>
            </a:pPr>
            <a:r>
              <a:rPr lang="fr-CA" sz="1300" dirty="0"/>
              <a:t>Bonne gestion des questions d’éthique et des préjugés possibles </a:t>
            </a:r>
          </a:p>
          <a:p>
            <a:pPr marL="285750" indent="-285750">
              <a:buFont typeface="Arial" panose="020B0604020202020204" pitchFamily="34" charset="0"/>
              <a:buChar char="•"/>
            </a:pPr>
            <a:r>
              <a:rPr lang="fr-CA" sz="1300" dirty="0"/>
              <a:t>Équilibre entre la transparence et la protection de la vie privée </a:t>
            </a:r>
          </a:p>
        </p:txBody>
      </p:sp>
      <p:sp>
        <p:nvSpPr>
          <p:cNvPr id="13" name="TextBox 12"/>
          <p:cNvSpPr txBox="1"/>
          <p:nvPr/>
        </p:nvSpPr>
        <p:spPr>
          <a:xfrm>
            <a:off x="5092674" y="1778688"/>
            <a:ext cx="2282675" cy="2708434"/>
          </a:xfrm>
          <a:prstGeom prst="rect">
            <a:avLst/>
          </a:prstGeom>
          <a:noFill/>
        </p:spPr>
        <p:txBody>
          <a:bodyPr wrap="square" rtlCol="0">
            <a:spAutoFit/>
          </a:bodyPr>
          <a:lstStyle/>
          <a:p>
            <a:r>
              <a:rPr lang="fr-CA" sz="2400" b="1" dirty="0">
                <a:solidFill>
                  <a:srgbClr val="7030A0"/>
                </a:solidFill>
                <a:latin typeface="Segoe UI" panose="020B0502040204020203" pitchFamily="34" charset="0"/>
                <a:cs typeface="Segoe UI" panose="020B0502040204020203" pitchFamily="34" charset="0"/>
              </a:rPr>
              <a:t>Infrastructure vieillissante</a:t>
            </a:r>
          </a:p>
          <a:p>
            <a:endParaRPr lang="fr-CA" sz="2400" b="1" dirty="0">
              <a:solidFill>
                <a:srgbClr val="7030A0"/>
              </a:solidFill>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fr-CA" sz="1400" dirty="0"/>
              <a:t>Infrastructure vieillissante </a:t>
            </a:r>
          </a:p>
          <a:p>
            <a:pPr marL="285750" indent="-285750">
              <a:buFont typeface="Arial" panose="020B0604020202020204" pitchFamily="34" charset="0"/>
              <a:buChar char="•"/>
            </a:pPr>
            <a:r>
              <a:rPr lang="fr-CA" sz="1400" dirty="0"/>
              <a:t>Accessibilité et utilisation de données </a:t>
            </a:r>
            <a:br>
              <a:rPr lang="fr-CA" sz="1400" dirty="0"/>
            </a:br>
            <a:r>
              <a:rPr lang="fr-CA" sz="1400" dirty="0"/>
              <a:t>de grande qualité</a:t>
            </a:r>
          </a:p>
          <a:p>
            <a:pPr marL="285750" indent="-285750">
              <a:buFont typeface="Arial" panose="020B0604020202020204" pitchFamily="34" charset="0"/>
              <a:buChar char="•"/>
            </a:pPr>
            <a:r>
              <a:rPr lang="fr-CA" sz="1400" dirty="0"/>
              <a:t>Capacité informatique peu coûteuse </a:t>
            </a:r>
          </a:p>
        </p:txBody>
      </p:sp>
      <p:sp>
        <p:nvSpPr>
          <p:cNvPr id="14" name="TextBox 13"/>
          <p:cNvSpPr txBox="1"/>
          <p:nvPr/>
        </p:nvSpPr>
        <p:spPr>
          <a:xfrm>
            <a:off x="7375349" y="1778688"/>
            <a:ext cx="2051680" cy="3801041"/>
          </a:xfrm>
          <a:prstGeom prst="rect">
            <a:avLst/>
          </a:prstGeom>
          <a:noFill/>
        </p:spPr>
        <p:txBody>
          <a:bodyPr wrap="square" rtlCol="0">
            <a:spAutoFit/>
          </a:bodyPr>
          <a:lstStyle/>
          <a:p>
            <a:r>
              <a:rPr lang="fr-CA" sz="2400" b="1" dirty="0">
                <a:solidFill>
                  <a:srgbClr val="7030A0"/>
                </a:solidFill>
                <a:latin typeface="Segoe UI" panose="020B0502040204020203" pitchFamily="34" charset="0"/>
                <a:cs typeface="Segoe UI" panose="020B0502040204020203" pitchFamily="34" charset="0"/>
              </a:rPr>
              <a:t>Source de financement</a:t>
            </a:r>
          </a:p>
          <a:p>
            <a:endParaRPr lang="fr-CA" sz="2400" b="1" dirty="0">
              <a:solidFill>
                <a:srgbClr val="7030A0"/>
              </a:solidFill>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fr-CA" sz="1300" dirty="0"/>
              <a:t>Accorder un financement pour les occasions appropriées  </a:t>
            </a:r>
          </a:p>
          <a:p>
            <a:pPr marL="285750" indent="-285750">
              <a:buFont typeface="Arial" panose="020B0604020202020204" pitchFamily="34" charset="0"/>
              <a:buChar char="•"/>
            </a:pPr>
            <a:r>
              <a:rPr lang="fr-CA" sz="1300" dirty="0"/>
              <a:t>Soutien nécessaire pour aider les ministères et organismes à vocation scientifique (MOVS) à mener des expériences (comme l’Initiative de recherche et développement en génomique – IDRG)</a:t>
            </a:r>
          </a:p>
        </p:txBody>
      </p:sp>
      <p:sp>
        <p:nvSpPr>
          <p:cNvPr id="16" name="TextBox 15"/>
          <p:cNvSpPr txBox="1"/>
          <p:nvPr/>
        </p:nvSpPr>
        <p:spPr>
          <a:xfrm>
            <a:off x="9686251" y="1778688"/>
            <a:ext cx="2282675" cy="2477601"/>
          </a:xfrm>
          <a:prstGeom prst="rect">
            <a:avLst/>
          </a:prstGeom>
          <a:noFill/>
        </p:spPr>
        <p:txBody>
          <a:bodyPr wrap="square" rtlCol="0">
            <a:spAutoFit/>
          </a:bodyPr>
          <a:lstStyle/>
          <a:p>
            <a:r>
              <a:rPr lang="fr-CA" sz="1700" b="1" dirty="0">
                <a:solidFill>
                  <a:srgbClr val="7030A0"/>
                </a:solidFill>
                <a:latin typeface="Segoe UI" panose="020B0502040204020203" pitchFamily="34" charset="0"/>
                <a:cs typeface="Segoe UI" panose="020B0502040204020203" pitchFamily="34" charset="0"/>
              </a:rPr>
              <a:t>Approvisionnement</a:t>
            </a:r>
          </a:p>
          <a:p>
            <a:endParaRPr lang="fr-CA" sz="2800" b="1" dirty="0">
              <a:solidFill>
                <a:srgbClr val="7030A0"/>
              </a:solidFill>
              <a:latin typeface="Segoe UI" panose="020B0502040204020203" pitchFamily="34" charset="0"/>
              <a:cs typeface="Segoe UI" panose="020B0502040204020203" pitchFamily="34" charset="0"/>
            </a:endParaRPr>
          </a:p>
          <a:p>
            <a:endParaRPr lang="fr-CA" sz="2400" b="1" dirty="0">
              <a:solidFill>
                <a:srgbClr val="7030A0"/>
              </a:solidFill>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r>
              <a:rPr lang="fr-CA" sz="1200" dirty="0"/>
              <a:t>Pratiques d’approvisionnement désuètes</a:t>
            </a:r>
          </a:p>
          <a:p>
            <a:pPr marL="285750" indent="-285750">
              <a:buFont typeface="Arial" panose="020B0604020202020204" pitchFamily="34" charset="0"/>
              <a:buChar char="•"/>
            </a:pPr>
            <a:r>
              <a:rPr lang="fr-CA" sz="1200" dirty="0"/>
              <a:t>Capacité d’acquérir facilement des services, des solutions et des produits d’IA</a:t>
            </a:r>
          </a:p>
          <a:p>
            <a:endParaRPr lang="fr-CA" sz="1400" dirty="0"/>
          </a:p>
        </p:txBody>
      </p:sp>
      <p:sp>
        <p:nvSpPr>
          <p:cNvPr id="23" name="TextBox 22"/>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13</a:t>
            </a:r>
            <a:endParaRPr lang="en-CA" sz="2400" dirty="0">
              <a:latin typeface="Arial Narrow" panose="020B0606020202030204" pitchFamily="34" charset="0"/>
            </a:endParaRPr>
          </a:p>
        </p:txBody>
      </p:sp>
      <p:sp>
        <p:nvSpPr>
          <p:cNvPr id="24" name="Rectangle 23"/>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5" name="Rectangle 24"/>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530014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Capacité de renforcer l’IA au GC</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47825" y="1979448"/>
            <a:ext cx="9144000" cy="3582823"/>
          </a:xfrm>
          <a:prstGeom prst="rect">
            <a:avLst/>
          </a:prstGeom>
        </p:spPr>
      </p:pic>
      <p:sp>
        <p:nvSpPr>
          <p:cNvPr id="9" name="TextBox 8"/>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14</a:t>
            </a:r>
            <a:endParaRPr lang="en-CA" sz="2400" dirty="0">
              <a:latin typeface="Arial Narrow" panose="020B0606020202030204" pitchFamily="34" charset="0"/>
            </a:endParaRPr>
          </a:p>
        </p:txBody>
      </p:sp>
      <p:sp>
        <p:nvSpPr>
          <p:cNvPr id="10" name="Rectangle 9"/>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1" name="Rectangle 10"/>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1796528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8" name="Google Shape;188;p26"/>
          <p:cNvSpPr/>
          <p:nvPr/>
        </p:nvSpPr>
        <p:spPr>
          <a:xfrm>
            <a:off x="509834" y="1569521"/>
            <a:ext cx="5029573" cy="3776044"/>
          </a:xfrm>
          <a:prstGeom prst="rect">
            <a:avLst/>
          </a:prstGeom>
          <a:noFill/>
          <a:ln>
            <a:noFill/>
          </a:ln>
        </p:spPr>
        <p:txBody>
          <a:bodyPr spcFirstLastPara="1" wrap="square" lIns="121900" tIns="60933" rIns="121900" bIns="60933" anchor="t" anchorCtr="0">
            <a:spAutoFit/>
          </a:bodyPr>
          <a:lstStyle/>
          <a:p>
            <a:pPr defTabSz="1219170">
              <a:buClr>
                <a:srgbClr val="000000"/>
              </a:buClr>
              <a:buSzPts val="1400"/>
            </a:pPr>
            <a:r>
              <a:rPr lang="en-US" sz="1867" kern="0" dirty="0" err="1">
                <a:solidFill>
                  <a:srgbClr val="000000"/>
                </a:solidFill>
                <a:latin typeface="Georgia"/>
                <a:ea typeface="Georgia"/>
                <a:cs typeface="Georgia"/>
                <a:sym typeface="Georgia"/>
              </a:rPr>
              <a:t>À</a:t>
            </a:r>
            <a:r>
              <a:rPr lang="en-US" sz="1867" kern="0" dirty="0">
                <a:solidFill>
                  <a:srgbClr val="000000"/>
                </a:solidFill>
                <a:latin typeface="Georgia"/>
                <a:ea typeface="Georgia"/>
                <a:cs typeface="Georgia"/>
                <a:sym typeface="Georgia"/>
              </a:rPr>
              <a:t> </a:t>
            </a:r>
            <a:r>
              <a:rPr lang="en-US" sz="1867" kern="0" dirty="0" err="1">
                <a:solidFill>
                  <a:srgbClr val="000000"/>
                </a:solidFill>
                <a:latin typeface="Georgia"/>
                <a:ea typeface="Georgia"/>
                <a:cs typeface="Georgia"/>
                <a:sym typeface="Georgia"/>
              </a:rPr>
              <a:t>l’Académie</a:t>
            </a:r>
            <a:r>
              <a:rPr lang="en-US" sz="1867" kern="0" dirty="0">
                <a:solidFill>
                  <a:srgbClr val="000000"/>
                </a:solidFill>
                <a:latin typeface="Georgia"/>
                <a:ea typeface="Georgia"/>
                <a:cs typeface="Georgia"/>
                <a:sym typeface="Georgia"/>
              </a:rPr>
              <a:t> du </a:t>
            </a:r>
            <a:r>
              <a:rPr lang="en-US" sz="1867" kern="0" dirty="0" err="1">
                <a:solidFill>
                  <a:srgbClr val="000000"/>
                </a:solidFill>
                <a:latin typeface="Georgia"/>
                <a:ea typeface="Georgia"/>
                <a:cs typeface="Georgia"/>
                <a:sym typeface="Georgia"/>
              </a:rPr>
              <a:t>numérique</a:t>
            </a:r>
            <a:r>
              <a:rPr lang="en-US" sz="1867" kern="0" dirty="0">
                <a:solidFill>
                  <a:srgbClr val="000000"/>
                </a:solidFill>
                <a:latin typeface="Georgia"/>
                <a:ea typeface="Georgia"/>
                <a:cs typeface="Georgia"/>
                <a:sym typeface="Georgia"/>
              </a:rPr>
              <a:t> de </a:t>
            </a:r>
            <a:r>
              <a:rPr lang="en-US" sz="1867" kern="0" dirty="0" err="1">
                <a:solidFill>
                  <a:srgbClr val="000000"/>
                </a:solidFill>
                <a:latin typeface="Georgia"/>
                <a:ea typeface="Georgia"/>
                <a:cs typeface="Georgia"/>
                <a:sym typeface="Georgia"/>
              </a:rPr>
              <a:t>l’EFPC</a:t>
            </a:r>
            <a:r>
              <a:rPr lang="en-US" sz="1867" kern="0" dirty="0">
                <a:solidFill>
                  <a:srgbClr val="000000"/>
                </a:solidFill>
                <a:latin typeface="Georgia"/>
                <a:ea typeface="Georgia"/>
                <a:cs typeface="Georgia"/>
                <a:sym typeface="Georgia"/>
              </a:rPr>
              <a:t>, nous </a:t>
            </a:r>
            <a:r>
              <a:rPr lang="en-US" sz="1867" kern="0" dirty="0" err="1">
                <a:solidFill>
                  <a:srgbClr val="000000"/>
                </a:solidFill>
                <a:latin typeface="Georgia"/>
                <a:ea typeface="Georgia"/>
                <a:cs typeface="Georgia"/>
                <a:sym typeface="Georgia"/>
              </a:rPr>
              <a:t>tentons</a:t>
            </a:r>
            <a:r>
              <a:rPr lang="en-US" sz="1867" kern="0" dirty="0">
                <a:solidFill>
                  <a:srgbClr val="000000"/>
                </a:solidFill>
                <a:latin typeface="Georgia"/>
                <a:ea typeface="Georgia"/>
                <a:cs typeface="Georgia"/>
                <a:sym typeface="Georgia"/>
              </a:rPr>
              <a:t> de </a:t>
            </a:r>
            <a:r>
              <a:rPr lang="en-US" sz="1867" kern="0" dirty="0" err="1">
                <a:solidFill>
                  <a:srgbClr val="000000"/>
                </a:solidFill>
                <a:latin typeface="Georgia"/>
                <a:ea typeface="Georgia"/>
                <a:cs typeface="Georgia"/>
                <a:sym typeface="Georgia"/>
              </a:rPr>
              <a:t>répondre</a:t>
            </a:r>
            <a:r>
              <a:rPr lang="en-US" sz="1867" kern="0" dirty="0">
                <a:solidFill>
                  <a:srgbClr val="000000"/>
                </a:solidFill>
                <a:latin typeface="Georgia"/>
                <a:ea typeface="Georgia"/>
                <a:cs typeface="Georgia"/>
                <a:sym typeface="Georgia"/>
              </a:rPr>
              <a:t> le </a:t>
            </a:r>
            <a:r>
              <a:rPr lang="en-US" sz="1867" kern="0" dirty="0" err="1">
                <a:solidFill>
                  <a:srgbClr val="000000"/>
                </a:solidFill>
                <a:latin typeface="Georgia"/>
                <a:ea typeface="Georgia"/>
                <a:cs typeface="Georgia"/>
                <a:sym typeface="Georgia"/>
              </a:rPr>
              <a:t>mieux</a:t>
            </a:r>
            <a:r>
              <a:rPr lang="en-US" sz="1867" kern="0" dirty="0">
                <a:solidFill>
                  <a:srgbClr val="000000"/>
                </a:solidFill>
                <a:latin typeface="Georgia"/>
                <a:ea typeface="Georgia"/>
                <a:cs typeface="Georgia"/>
                <a:sym typeface="Georgia"/>
              </a:rPr>
              <a:t> possible </a:t>
            </a:r>
            <a:r>
              <a:rPr lang="en-US" sz="1867" kern="0" dirty="0" err="1">
                <a:solidFill>
                  <a:srgbClr val="000000"/>
                </a:solidFill>
                <a:latin typeface="Georgia"/>
                <a:ea typeface="Georgia"/>
                <a:cs typeface="Georgia"/>
                <a:sym typeface="Georgia"/>
              </a:rPr>
              <a:t>à</a:t>
            </a:r>
            <a:r>
              <a:rPr lang="en-US" sz="1867" kern="0" dirty="0">
                <a:solidFill>
                  <a:srgbClr val="000000"/>
                </a:solidFill>
                <a:latin typeface="Georgia"/>
                <a:ea typeface="Georgia"/>
                <a:cs typeface="Georgia"/>
                <a:sym typeface="Georgia"/>
              </a:rPr>
              <a:t> </a:t>
            </a:r>
            <a:r>
              <a:rPr lang="en-US" sz="1867" kern="0" dirty="0" err="1">
                <a:solidFill>
                  <a:srgbClr val="000000"/>
                </a:solidFill>
                <a:latin typeface="Georgia"/>
                <a:ea typeface="Georgia"/>
                <a:cs typeface="Georgia"/>
                <a:sym typeface="Georgia"/>
              </a:rPr>
              <a:t>ces</a:t>
            </a:r>
            <a:r>
              <a:rPr lang="en-US" sz="1867" kern="0" dirty="0">
                <a:solidFill>
                  <a:srgbClr val="000000"/>
                </a:solidFill>
                <a:latin typeface="Georgia"/>
                <a:ea typeface="Georgia"/>
                <a:cs typeface="Georgia"/>
                <a:sym typeface="Georgia"/>
              </a:rPr>
              <a:t> questions : </a:t>
            </a:r>
            <a:endParaRPr sz="1867" kern="0" dirty="0">
              <a:solidFill>
                <a:srgbClr val="000000"/>
              </a:solidFill>
              <a:latin typeface="Arial"/>
              <a:cs typeface="Arial"/>
              <a:sym typeface="Arial"/>
            </a:endParaRPr>
          </a:p>
          <a:p>
            <a:pPr defTabSz="1219170">
              <a:buClr>
                <a:srgbClr val="000000"/>
              </a:buClr>
              <a:buSzPts val="600"/>
            </a:pPr>
            <a:endParaRPr sz="800" kern="0" dirty="0">
              <a:solidFill>
                <a:srgbClr val="000000"/>
              </a:solidFill>
              <a:latin typeface="Georgia"/>
              <a:ea typeface="Georgia"/>
              <a:cs typeface="Georgia"/>
              <a:sym typeface="Georgia"/>
            </a:endParaRPr>
          </a:p>
          <a:p>
            <a:pPr marL="380990" indent="-380990" defTabSz="1219170">
              <a:buClr>
                <a:srgbClr val="000000"/>
              </a:buClr>
              <a:buSzPts val="1200"/>
              <a:buFont typeface="Arial"/>
              <a:buChar char="•"/>
            </a:pPr>
            <a:r>
              <a:rPr lang="en-US" sz="1867" i="1" kern="0" dirty="0">
                <a:solidFill>
                  <a:srgbClr val="000000"/>
                </a:solidFill>
                <a:latin typeface="Georgia"/>
                <a:ea typeface="Georgia"/>
                <a:cs typeface="Georgia"/>
                <a:sym typeface="Georgia"/>
              </a:rPr>
              <a:t>Notre </a:t>
            </a:r>
            <a:r>
              <a:rPr lang="en-US" sz="1867" i="1" kern="0" dirty="0" err="1">
                <a:solidFill>
                  <a:srgbClr val="000000"/>
                </a:solidFill>
                <a:latin typeface="Georgia"/>
                <a:ea typeface="Georgia"/>
                <a:cs typeface="Georgia"/>
                <a:sym typeface="Georgia"/>
              </a:rPr>
              <a:t>apprentissage</a:t>
            </a:r>
            <a:r>
              <a:rPr lang="en-US" sz="1867" i="1" kern="0" dirty="0">
                <a:solidFill>
                  <a:srgbClr val="000000"/>
                </a:solidFill>
                <a:latin typeface="Georgia"/>
                <a:ea typeface="Georgia"/>
                <a:cs typeface="Georgia"/>
                <a:sym typeface="Georgia"/>
              </a:rPr>
              <a:t> </a:t>
            </a:r>
            <a:r>
              <a:rPr lang="en-US" sz="1867" i="1" kern="0" dirty="0" err="1">
                <a:solidFill>
                  <a:srgbClr val="000000"/>
                </a:solidFill>
                <a:latin typeface="Georgia"/>
                <a:ea typeface="Georgia"/>
                <a:cs typeface="Georgia"/>
                <a:sym typeface="Georgia"/>
              </a:rPr>
              <a:t>aidera</a:t>
            </a:r>
            <a:r>
              <a:rPr lang="en-US" sz="1867" i="1" kern="0" dirty="0">
                <a:solidFill>
                  <a:srgbClr val="000000"/>
                </a:solidFill>
                <a:latin typeface="Georgia"/>
                <a:ea typeface="Georgia"/>
                <a:cs typeface="Georgia"/>
                <a:sym typeface="Georgia"/>
              </a:rPr>
              <a:t>-t-</a:t>
            </a:r>
            <a:r>
              <a:rPr lang="en-US" sz="1867" i="1" kern="0" dirty="0" err="1">
                <a:solidFill>
                  <a:srgbClr val="000000"/>
                </a:solidFill>
                <a:latin typeface="Georgia"/>
                <a:ea typeface="Georgia"/>
                <a:cs typeface="Georgia"/>
                <a:sym typeface="Georgia"/>
              </a:rPr>
              <a:t>il</a:t>
            </a:r>
            <a:r>
              <a:rPr lang="en-US" sz="1867" i="1" kern="0" dirty="0">
                <a:solidFill>
                  <a:srgbClr val="000000"/>
                </a:solidFill>
                <a:latin typeface="Georgia"/>
                <a:ea typeface="Georgia"/>
                <a:cs typeface="Georgia"/>
                <a:sym typeface="Georgia"/>
              </a:rPr>
              <a:t> les </a:t>
            </a:r>
            <a:r>
              <a:rPr lang="en-US" sz="1867" i="1" kern="0" dirty="0" err="1">
                <a:solidFill>
                  <a:srgbClr val="000000"/>
                </a:solidFill>
                <a:latin typeface="Georgia"/>
                <a:ea typeface="Georgia"/>
                <a:cs typeface="Georgia"/>
                <a:sym typeface="Georgia"/>
              </a:rPr>
              <a:t>personnes</a:t>
            </a:r>
            <a:r>
              <a:rPr lang="en-US" sz="1867" i="1" kern="0" dirty="0">
                <a:solidFill>
                  <a:srgbClr val="000000"/>
                </a:solidFill>
                <a:latin typeface="Georgia"/>
                <a:ea typeface="Georgia"/>
                <a:cs typeface="Georgia"/>
                <a:sym typeface="Georgia"/>
              </a:rPr>
              <a:t> </a:t>
            </a:r>
            <a:r>
              <a:rPr lang="en-US" sz="1867" i="1" kern="0" dirty="0" err="1">
                <a:solidFill>
                  <a:srgbClr val="000000"/>
                </a:solidFill>
                <a:latin typeface="Georgia"/>
                <a:ea typeface="Georgia"/>
                <a:cs typeface="Georgia"/>
                <a:sym typeface="Georgia"/>
              </a:rPr>
              <a:t>à</a:t>
            </a:r>
            <a:r>
              <a:rPr lang="en-US" sz="1867" i="1" kern="0" dirty="0">
                <a:solidFill>
                  <a:srgbClr val="000000"/>
                </a:solidFill>
                <a:latin typeface="Georgia"/>
                <a:ea typeface="Georgia"/>
                <a:cs typeface="Georgia"/>
                <a:sym typeface="Georgia"/>
              </a:rPr>
              <a:t> faire </a:t>
            </a:r>
            <a:r>
              <a:rPr lang="en-US" sz="1867" i="1" kern="0" dirty="0" err="1">
                <a:solidFill>
                  <a:srgbClr val="000000"/>
                </a:solidFill>
                <a:latin typeface="Georgia"/>
                <a:ea typeface="Georgia"/>
                <a:cs typeface="Georgia"/>
                <a:sym typeface="Georgia"/>
              </a:rPr>
              <a:t>accomplir</a:t>
            </a:r>
            <a:r>
              <a:rPr lang="en-US" sz="1867" i="1" kern="0" dirty="0">
                <a:solidFill>
                  <a:srgbClr val="000000"/>
                </a:solidFill>
                <a:latin typeface="Georgia"/>
                <a:ea typeface="Georgia"/>
                <a:cs typeface="Georgia"/>
                <a:sym typeface="Georgia"/>
              </a:rPr>
              <a:t> </a:t>
            </a:r>
            <a:r>
              <a:rPr lang="en-US" sz="1867" i="1" kern="0" dirty="0" err="1">
                <a:solidFill>
                  <a:srgbClr val="000000"/>
                </a:solidFill>
                <a:latin typeface="Georgia"/>
                <a:ea typeface="Georgia"/>
                <a:cs typeface="Georgia"/>
                <a:sym typeface="Georgia"/>
              </a:rPr>
              <a:t>leurs</a:t>
            </a:r>
            <a:r>
              <a:rPr lang="en-US" sz="1867" i="1" kern="0" dirty="0">
                <a:solidFill>
                  <a:srgbClr val="000000"/>
                </a:solidFill>
                <a:latin typeface="Georgia"/>
                <a:ea typeface="Georgia"/>
                <a:cs typeface="Georgia"/>
                <a:sym typeface="Georgia"/>
              </a:rPr>
              <a:t> </a:t>
            </a:r>
            <a:r>
              <a:rPr lang="en-US" sz="1867" i="1" kern="0" dirty="0" err="1">
                <a:solidFill>
                  <a:srgbClr val="000000"/>
                </a:solidFill>
                <a:latin typeface="Georgia"/>
                <a:ea typeface="Georgia"/>
                <a:cs typeface="Georgia"/>
                <a:sym typeface="Georgia"/>
              </a:rPr>
              <a:t>tâches</a:t>
            </a:r>
            <a:r>
              <a:rPr lang="en-US" sz="1867" i="1" kern="0" dirty="0">
                <a:solidFill>
                  <a:srgbClr val="000000"/>
                </a:solidFill>
                <a:latin typeface="Georgia"/>
                <a:ea typeface="Georgia"/>
                <a:cs typeface="Georgia"/>
                <a:sym typeface="Georgia"/>
              </a:rPr>
              <a:t>? </a:t>
            </a:r>
            <a:endParaRPr sz="1867" kern="0" dirty="0">
              <a:solidFill>
                <a:srgbClr val="000000"/>
              </a:solidFill>
              <a:latin typeface="Arial"/>
              <a:cs typeface="Arial"/>
              <a:sym typeface="Arial"/>
            </a:endParaRPr>
          </a:p>
          <a:p>
            <a:pPr marL="380990" indent="-279393" defTabSz="1219170">
              <a:buClr>
                <a:srgbClr val="000000"/>
              </a:buClr>
              <a:buSzPts val="1200"/>
            </a:pPr>
            <a:endParaRPr sz="800" i="1" kern="0" dirty="0">
              <a:solidFill>
                <a:srgbClr val="000000"/>
              </a:solidFill>
              <a:latin typeface="Georgia"/>
              <a:ea typeface="Georgia"/>
              <a:cs typeface="Georgia"/>
              <a:sym typeface="Georgia"/>
            </a:endParaRPr>
          </a:p>
          <a:p>
            <a:pPr marL="380990" indent="-380990" defTabSz="1219170">
              <a:buClr>
                <a:srgbClr val="000000"/>
              </a:buClr>
              <a:buSzPts val="1200"/>
              <a:buFont typeface="Arial"/>
              <a:buChar char="•"/>
            </a:pPr>
            <a:r>
              <a:rPr lang="en-US" sz="1867" i="1" kern="0" dirty="0">
                <a:solidFill>
                  <a:srgbClr val="000000"/>
                </a:solidFill>
                <a:latin typeface="Georgia"/>
                <a:ea typeface="Georgia"/>
                <a:cs typeface="Georgia"/>
                <a:sym typeface="Georgia"/>
              </a:rPr>
              <a:t>Nos </a:t>
            </a:r>
            <a:r>
              <a:rPr lang="en-US" sz="1867" i="1" kern="0" dirty="0" err="1">
                <a:solidFill>
                  <a:srgbClr val="000000"/>
                </a:solidFill>
                <a:latin typeface="Georgia"/>
                <a:ea typeface="Georgia"/>
                <a:cs typeface="Georgia"/>
                <a:sym typeface="Georgia"/>
              </a:rPr>
              <a:t>produits</a:t>
            </a:r>
            <a:r>
              <a:rPr lang="en-US" sz="1867" i="1" kern="0" dirty="0">
                <a:solidFill>
                  <a:srgbClr val="000000"/>
                </a:solidFill>
                <a:latin typeface="Georgia"/>
                <a:ea typeface="Georgia"/>
                <a:cs typeface="Georgia"/>
                <a:sym typeface="Georgia"/>
              </a:rPr>
              <a:t> </a:t>
            </a:r>
            <a:r>
              <a:rPr lang="en-US" sz="1867" i="1" kern="0" dirty="0" err="1">
                <a:solidFill>
                  <a:srgbClr val="000000"/>
                </a:solidFill>
                <a:latin typeface="Georgia"/>
                <a:ea typeface="Georgia"/>
                <a:cs typeface="Georgia"/>
                <a:sym typeface="Georgia"/>
              </a:rPr>
              <a:t>d’apprentissage</a:t>
            </a:r>
            <a:r>
              <a:rPr lang="en-US" sz="1867" i="1" kern="0" dirty="0">
                <a:solidFill>
                  <a:srgbClr val="000000"/>
                </a:solidFill>
                <a:latin typeface="Georgia"/>
                <a:ea typeface="Georgia"/>
                <a:cs typeface="Georgia"/>
                <a:sym typeface="Georgia"/>
              </a:rPr>
              <a:t> </a:t>
            </a:r>
            <a:r>
              <a:rPr lang="en-US" sz="1867" i="1" kern="0" dirty="0" err="1">
                <a:solidFill>
                  <a:srgbClr val="000000"/>
                </a:solidFill>
                <a:latin typeface="Georgia"/>
                <a:ea typeface="Georgia"/>
                <a:cs typeface="Georgia"/>
                <a:sym typeface="Georgia"/>
              </a:rPr>
              <a:t>aideront‐ils</a:t>
            </a:r>
            <a:r>
              <a:rPr lang="en-US" sz="1867" i="1" kern="0" dirty="0">
                <a:solidFill>
                  <a:srgbClr val="000000"/>
                </a:solidFill>
                <a:latin typeface="Georgia"/>
                <a:ea typeface="Georgia"/>
                <a:cs typeface="Georgia"/>
                <a:sym typeface="Georgia"/>
              </a:rPr>
              <a:t> les </a:t>
            </a:r>
            <a:r>
              <a:rPr lang="en-US" sz="1867" i="1" kern="0" dirty="0" err="1">
                <a:solidFill>
                  <a:srgbClr val="000000"/>
                </a:solidFill>
                <a:latin typeface="Georgia"/>
                <a:ea typeface="Georgia"/>
                <a:cs typeface="Georgia"/>
                <a:sym typeface="Georgia"/>
              </a:rPr>
              <a:t>bonnes</a:t>
            </a:r>
            <a:r>
              <a:rPr lang="en-US" sz="1867" i="1" kern="0" dirty="0">
                <a:solidFill>
                  <a:srgbClr val="000000"/>
                </a:solidFill>
                <a:latin typeface="Georgia"/>
                <a:ea typeface="Georgia"/>
                <a:cs typeface="Georgia"/>
                <a:sym typeface="Georgia"/>
              </a:rPr>
              <a:t> </a:t>
            </a:r>
            <a:r>
              <a:rPr lang="en-US" sz="1867" i="1" kern="0" dirty="0" err="1">
                <a:solidFill>
                  <a:srgbClr val="000000"/>
                </a:solidFill>
                <a:latin typeface="Georgia"/>
                <a:ea typeface="Georgia"/>
                <a:cs typeface="Georgia"/>
                <a:sym typeface="Georgia"/>
              </a:rPr>
              <a:t>personnes</a:t>
            </a:r>
            <a:r>
              <a:rPr lang="en-US" sz="1867" i="1" kern="0" dirty="0">
                <a:solidFill>
                  <a:srgbClr val="000000"/>
                </a:solidFill>
                <a:latin typeface="Georgia"/>
                <a:ea typeface="Georgia"/>
                <a:cs typeface="Georgia"/>
                <a:sym typeface="Georgia"/>
              </a:rPr>
              <a:t>, et un </a:t>
            </a:r>
            <a:r>
              <a:rPr lang="en-US" sz="1867" i="1" kern="0" dirty="0" err="1">
                <a:solidFill>
                  <a:srgbClr val="000000"/>
                </a:solidFill>
                <a:latin typeface="Georgia"/>
                <a:ea typeface="Georgia"/>
                <a:cs typeface="Georgia"/>
                <a:sym typeface="Georgia"/>
              </a:rPr>
              <a:t>nombre</a:t>
            </a:r>
            <a:r>
              <a:rPr lang="en-US" sz="1867" i="1" kern="0" dirty="0">
                <a:solidFill>
                  <a:srgbClr val="000000"/>
                </a:solidFill>
                <a:latin typeface="Georgia"/>
                <a:ea typeface="Georgia"/>
                <a:cs typeface="Georgia"/>
                <a:sym typeface="Georgia"/>
              </a:rPr>
              <a:t> </a:t>
            </a:r>
            <a:r>
              <a:rPr lang="en-US" sz="1867" i="1" kern="0" dirty="0" err="1">
                <a:solidFill>
                  <a:srgbClr val="000000"/>
                </a:solidFill>
                <a:latin typeface="Georgia"/>
                <a:ea typeface="Georgia"/>
                <a:cs typeface="Georgia"/>
                <a:sym typeface="Georgia"/>
              </a:rPr>
              <a:t>suffisant</a:t>
            </a:r>
            <a:r>
              <a:rPr lang="en-US" sz="1867" i="1" kern="0" dirty="0">
                <a:solidFill>
                  <a:srgbClr val="000000"/>
                </a:solidFill>
                <a:latin typeface="Georgia"/>
                <a:ea typeface="Georgia"/>
                <a:cs typeface="Georgia"/>
                <a:sym typeface="Georgia"/>
              </a:rPr>
              <a:t> </a:t>
            </a:r>
            <a:r>
              <a:rPr lang="en-US" sz="1867" i="1" kern="0" dirty="0" err="1">
                <a:solidFill>
                  <a:srgbClr val="000000"/>
                </a:solidFill>
                <a:latin typeface="Georgia"/>
                <a:ea typeface="Georgia"/>
                <a:cs typeface="Georgia"/>
                <a:sym typeface="Georgia"/>
              </a:rPr>
              <a:t>d’entre</a:t>
            </a:r>
            <a:r>
              <a:rPr lang="en-US" sz="1867" i="1" kern="0" dirty="0">
                <a:solidFill>
                  <a:srgbClr val="000000"/>
                </a:solidFill>
                <a:latin typeface="Georgia"/>
                <a:ea typeface="Georgia"/>
                <a:cs typeface="Georgia"/>
                <a:sym typeface="Georgia"/>
              </a:rPr>
              <a:t> </a:t>
            </a:r>
            <a:r>
              <a:rPr lang="en-US" sz="1867" i="1" kern="0" dirty="0" err="1">
                <a:solidFill>
                  <a:srgbClr val="000000"/>
                </a:solidFill>
                <a:latin typeface="Georgia"/>
                <a:ea typeface="Georgia"/>
                <a:cs typeface="Georgia"/>
                <a:sym typeface="Georgia"/>
              </a:rPr>
              <a:t>eux</a:t>
            </a:r>
            <a:r>
              <a:rPr lang="en-US" sz="1867" i="1" kern="0" dirty="0">
                <a:solidFill>
                  <a:srgbClr val="000000"/>
                </a:solidFill>
                <a:latin typeface="Georgia"/>
                <a:ea typeface="Georgia"/>
                <a:cs typeface="Georgia"/>
                <a:sym typeface="Georgia"/>
              </a:rPr>
              <a:t>?</a:t>
            </a:r>
            <a:endParaRPr sz="1867" kern="0" dirty="0">
              <a:solidFill>
                <a:srgbClr val="000000"/>
              </a:solidFill>
              <a:latin typeface="Arial"/>
              <a:cs typeface="Arial"/>
              <a:sym typeface="Arial"/>
            </a:endParaRPr>
          </a:p>
          <a:p>
            <a:pPr marL="380990" indent="-279393" defTabSz="1219170">
              <a:buClr>
                <a:srgbClr val="000000"/>
              </a:buClr>
              <a:buSzPts val="1200"/>
            </a:pPr>
            <a:endParaRPr sz="1600" i="1" kern="0" dirty="0">
              <a:solidFill>
                <a:srgbClr val="000000"/>
              </a:solidFill>
              <a:latin typeface="Georgia"/>
              <a:ea typeface="Georgia"/>
              <a:cs typeface="Georgia"/>
              <a:sym typeface="Georgia"/>
            </a:endParaRPr>
          </a:p>
          <a:p>
            <a:pPr defTabSz="1219170">
              <a:buClr>
                <a:srgbClr val="000000"/>
              </a:buClr>
              <a:buSzPts val="1400"/>
            </a:pPr>
            <a:r>
              <a:rPr lang="en-US" sz="1867" kern="0" dirty="0">
                <a:solidFill>
                  <a:srgbClr val="000000"/>
                </a:solidFill>
                <a:latin typeface="Georgia"/>
                <a:ea typeface="Georgia"/>
                <a:cs typeface="Georgia"/>
                <a:sym typeface="Georgia"/>
              </a:rPr>
              <a:t>La </a:t>
            </a:r>
            <a:r>
              <a:rPr lang="en-US" sz="1867" kern="0" dirty="0" err="1">
                <a:solidFill>
                  <a:srgbClr val="000000"/>
                </a:solidFill>
                <a:latin typeface="Georgia"/>
                <a:ea typeface="Georgia"/>
                <a:cs typeface="Georgia"/>
                <a:sym typeface="Georgia"/>
              </a:rPr>
              <a:t>réponse</a:t>
            </a:r>
            <a:r>
              <a:rPr lang="en-US" sz="1867" kern="0" dirty="0">
                <a:solidFill>
                  <a:srgbClr val="000000"/>
                </a:solidFill>
                <a:latin typeface="Georgia"/>
                <a:ea typeface="Georgia"/>
                <a:cs typeface="Georgia"/>
                <a:sym typeface="Georgia"/>
              </a:rPr>
              <a:t> </a:t>
            </a:r>
            <a:r>
              <a:rPr lang="en-US" sz="1867" kern="0" dirty="0" err="1">
                <a:solidFill>
                  <a:srgbClr val="000000"/>
                </a:solidFill>
                <a:latin typeface="Georgia"/>
                <a:ea typeface="Georgia"/>
                <a:cs typeface="Georgia"/>
                <a:sym typeface="Georgia"/>
              </a:rPr>
              <a:t>est</a:t>
            </a:r>
            <a:r>
              <a:rPr lang="en-US" sz="1867" kern="0" dirty="0">
                <a:solidFill>
                  <a:srgbClr val="000000"/>
                </a:solidFill>
                <a:latin typeface="Georgia"/>
                <a:ea typeface="Georgia"/>
                <a:cs typeface="Georgia"/>
                <a:sym typeface="Georgia"/>
              </a:rPr>
              <a:t> un </a:t>
            </a:r>
            <a:r>
              <a:rPr lang="en-US" sz="1867" kern="0" dirty="0" err="1">
                <a:solidFill>
                  <a:srgbClr val="000000"/>
                </a:solidFill>
                <a:latin typeface="Georgia"/>
                <a:ea typeface="Georgia"/>
                <a:cs typeface="Georgia"/>
                <a:sym typeface="Georgia"/>
              </a:rPr>
              <a:t>modèle</a:t>
            </a:r>
            <a:r>
              <a:rPr lang="en-US" sz="1867" kern="0" dirty="0">
                <a:solidFill>
                  <a:srgbClr val="000000"/>
                </a:solidFill>
                <a:latin typeface="Georgia"/>
                <a:ea typeface="Georgia"/>
                <a:cs typeface="Georgia"/>
                <a:sym typeface="Georgia"/>
              </a:rPr>
              <a:t> </a:t>
            </a:r>
            <a:r>
              <a:rPr lang="en-US" sz="1867" kern="0" dirty="0" err="1">
                <a:solidFill>
                  <a:srgbClr val="000000"/>
                </a:solidFill>
                <a:latin typeface="Georgia"/>
                <a:ea typeface="Georgia"/>
                <a:cs typeface="Georgia"/>
                <a:sym typeface="Georgia"/>
              </a:rPr>
              <a:t>à</a:t>
            </a:r>
            <a:r>
              <a:rPr lang="en-US" sz="1867" kern="0" dirty="0">
                <a:solidFill>
                  <a:srgbClr val="000000"/>
                </a:solidFill>
                <a:latin typeface="Georgia"/>
                <a:ea typeface="Georgia"/>
                <a:cs typeface="Georgia"/>
                <a:sym typeface="Georgia"/>
              </a:rPr>
              <a:t> trois </a:t>
            </a:r>
            <a:r>
              <a:rPr lang="en-US" sz="1867" kern="0" dirty="0" err="1">
                <a:solidFill>
                  <a:srgbClr val="000000"/>
                </a:solidFill>
                <a:latin typeface="Georgia"/>
                <a:ea typeface="Georgia"/>
                <a:cs typeface="Georgia"/>
                <a:sym typeface="Georgia"/>
              </a:rPr>
              <a:t>volets</a:t>
            </a:r>
            <a:r>
              <a:rPr lang="en-US" sz="1867" kern="0" dirty="0">
                <a:solidFill>
                  <a:srgbClr val="000000"/>
                </a:solidFill>
                <a:latin typeface="Georgia"/>
                <a:ea typeface="Georgia"/>
                <a:cs typeface="Georgia"/>
                <a:sym typeface="Georgia"/>
              </a:rPr>
              <a:t> </a:t>
            </a:r>
            <a:r>
              <a:rPr lang="en-US" sz="1867" kern="0" dirty="0" err="1">
                <a:solidFill>
                  <a:srgbClr val="000000"/>
                </a:solidFill>
                <a:latin typeface="Georgia"/>
                <a:ea typeface="Georgia"/>
                <a:cs typeface="Georgia"/>
                <a:sym typeface="Georgia"/>
              </a:rPr>
              <a:t>concentrés</a:t>
            </a:r>
            <a:r>
              <a:rPr lang="en-US" sz="1867" kern="0" dirty="0">
                <a:solidFill>
                  <a:srgbClr val="000000"/>
                </a:solidFill>
                <a:latin typeface="Georgia"/>
                <a:ea typeface="Georgia"/>
                <a:cs typeface="Georgia"/>
                <a:sym typeface="Georgia"/>
              </a:rPr>
              <a:t> sur le </a:t>
            </a:r>
            <a:r>
              <a:rPr lang="en-US" sz="1867" kern="0" dirty="0" err="1">
                <a:solidFill>
                  <a:srgbClr val="000000"/>
                </a:solidFill>
                <a:latin typeface="Georgia"/>
                <a:ea typeface="Georgia"/>
                <a:cs typeface="Georgia"/>
                <a:sym typeface="Georgia"/>
              </a:rPr>
              <a:t>changement</a:t>
            </a:r>
            <a:r>
              <a:rPr lang="en-US" sz="1867" kern="0" dirty="0">
                <a:solidFill>
                  <a:srgbClr val="000000"/>
                </a:solidFill>
                <a:latin typeface="Georgia"/>
                <a:ea typeface="Georgia"/>
                <a:cs typeface="Georgia"/>
                <a:sym typeface="Georgia"/>
              </a:rPr>
              <a:t> des </a:t>
            </a:r>
            <a:r>
              <a:rPr lang="en-US" sz="1867" kern="0" dirty="0" err="1">
                <a:solidFill>
                  <a:srgbClr val="000000"/>
                </a:solidFill>
                <a:latin typeface="Georgia"/>
                <a:ea typeface="Georgia"/>
                <a:cs typeface="Georgia"/>
                <a:sym typeface="Georgia"/>
              </a:rPr>
              <a:t>personnes</a:t>
            </a:r>
            <a:r>
              <a:rPr lang="en-US" sz="1867" kern="0" dirty="0">
                <a:solidFill>
                  <a:srgbClr val="000000"/>
                </a:solidFill>
                <a:latin typeface="Georgia"/>
                <a:ea typeface="Georgia"/>
                <a:cs typeface="Georgia"/>
                <a:sym typeface="Georgia"/>
              </a:rPr>
              <a:t>, de </a:t>
            </a:r>
            <a:r>
              <a:rPr lang="en-US" sz="1867" kern="0" dirty="0" err="1">
                <a:solidFill>
                  <a:srgbClr val="000000"/>
                </a:solidFill>
                <a:latin typeface="Georgia"/>
                <a:ea typeface="Georgia"/>
                <a:cs typeface="Georgia"/>
                <a:sym typeface="Georgia"/>
              </a:rPr>
              <a:t>l’organisation</a:t>
            </a:r>
            <a:r>
              <a:rPr lang="en-US" sz="1867" kern="0" dirty="0">
                <a:solidFill>
                  <a:srgbClr val="000000"/>
                </a:solidFill>
                <a:latin typeface="Georgia"/>
                <a:ea typeface="Georgia"/>
                <a:cs typeface="Georgia"/>
                <a:sym typeface="Georgia"/>
              </a:rPr>
              <a:t> et du </a:t>
            </a:r>
            <a:r>
              <a:rPr lang="en-US" sz="1867" kern="0" dirty="0" err="1">
                <a:solidFill>
                  <a:srgbClr val="000000"/>
                </a:solidFill>
                <a:latin typeface="Georgia"/>
                <a:ea typeface="Georgia"/>
                <a:cs typeface="Georgia"/>
                <a:sym typeface="Georgia"/>
              </a:rPr>
              <a:t>système</a:t>
            </a:r>
            <a:r>
              <a:rPr lang="en-US" sz="1867" kern="0" dirty="0">
                <a:solidFill>
                  <a:srgbClr val="000000"/>
                </a:solidFill>
                <a:latin typeface="Georgia"/>
                <a:ea typeface="Georgia"/>
                <a:cs typeface="Georgia"/>
                <a:sym typeface="Georgia"/>
              </a:rPr>
              <a:t>.</a:t>
            </a:r>
            <a:endParaRPr sz="1867" kern="0" dirty="0">
              <a:solidFill>
                <a:srgbClr val="000000"/>
              </a:solidFill>
              <a:latin typeface="Arial"/>
              <a:cs typeface="Arial"/>
              <a:sym typeface="Arial"/>
            </a:endParaRPr>
          </a:p>
        </p:txBody>
      </p:sp>
      <p:cxnSp>
        <p:nvCxnSpPr>
          <p:cNvPr id="189" name="Google Shape;189;p26"/>
          <p:cNvCxnSpPr/>
          <p:nvPr/>
        </p:nvCxnSpPr>
        <p:spPr>
          <a:xfrm rot="10800000">
            <a:off x="4615543" y="1960373"/>
            <a:ext cx="5463427" cy="151811"/>
          </a:xfrm>
          <a:prstGeom prst="straightConnector1">
            <a:avLst/>
          </a:prstGeom>
          <a:noFill/>
          <a:ln w="9525" cap="flat" cmpd="sng">
            <a:solidFill>
              <a:schemeClr val="lt1"/>
            </a:solidFill>
            <a:prstDash val="solid"/>
            <a:round/>
            <a:headEnd type="none" w="sm" len="sm"/>
            <a:tailEnd type="none" w="sm" len="sm"/>
          </a:ln>
        </p:spPr>
      </p:cxnSp>
      <p:grpSp>
        <p:nvGrpSpPr>
          <p:cNvPr id="190" name="Google Shape;190;p26"/>
          <p:cNvGrpSpPr/>
          <p:nvPr/>
        </p:nvGrpSpPr>
        <p:grpSpPr>
          <a:xfrm>
            <a:off x="5539408" y="1051781"/>
            <a:ext cx="6763496" cy="4341808"/>
            <a:chOff x="1335310" y="1511482"/>
            <a:chExt cx="5867553" cy="3644478"/>
          </a:xfrm>
        </p:grpSpPr>
        <p:sp>
          <p:nvSpPr>
            <p:cNvPr id="191" name="Google Shape;191;p26"/>
            <p:cNvSpPr txBox="1"/>
            <p:nvPr/>
          </p:nvSpPr>
          <p:spPr>
            <a:xfrm>
              <a:off x="3473620" y="4134460"/>
              <a:ext cx="3429000" cy="654321"/>
            </a:xfrm>
            <a:prstGeom prst="rect">
              <a:avLst/>
            </a:prstGeom>
            <a:noFill/>
            <a:ln>
              <a:noFill/>
            </a:ln>
          </p:spPr>
          <p:txBody>
            <a:bodyPr spcFirstLastPara="1" wrap="square" lIns="121900" tIns="60933" rIns="121900" bIns="60933" anchor="t" anchorCtr="0">
              <a:spAutoFit/>
            </a:bodyPr>
            <a:lstStyle/>
            <a:p>
              <a:pPr defTabSz="1219170">
                <a:buClr>
                  <a:srgbClr val="000000"/>
                </a:buClr>
                <a:buSzPts val="1600"/>
              </a:pPr>
              <a:r>
                <a:rPr lang="en-US" sz="2133" kern="0">
                  <a:solidFill>
                    <a:srgbClr val="000000"/>
                  </a:solidFill>
                  <a:latin typeface="Georgia"/>
                  <a:ea typeface="Georgia"/>
                  <a:cs typeface="Georgia"/>
                  <a:sym typeface="Georgia"/>
                </a:rPr>
                <a:t>Comment diriger à l’ère du numérique</a:t>
              </a:r>
              <a:endParaRPr sz="1867" kern="0">
                <a:solidFill>
                  <a:srgbClr val="000000"/>
                </a:solidFill>
                <a:latin typeface="Arial"/>
                <a:cs typeface="Arial"/>
                <a:sym typeface="Arial"/>
              </a:endParaRPr>
            </a:p>
          </p:txBody>
        </p:sp>
        <p:sp>
          <p:nvSpPr>
            <p:cNvPr id="192" name="Google Shape;192;p26"/>
            <p:cNvSpPr txBox="1"/>
            <p:nvPr/>
          </p:nvSpPr>
          <p:spPr>
            <a:xfrm>
              <a:off x="3473620" y="3038744"/>
              <a:ext cx="3729243" cy="929835"/>
            </a:xfrm>
            <a:prstGeom prst="rect">
              <a:avLst/>
            </a:prstGeom>
            <a:noFill/>
            <a:ln>
              <a:noFill/>
            </a:ln>
          </p:spPr>
          <p:txBody>
            <a:bodyPr spcFirstLastPara="1" wrap="square" lIns="121900" tIns="60933" rIns="121900" bIns="60933" anchor="t" anchorCtr="0">
              <a:spAutoFit/>
            </a:bodyPr>
            <a:lstStyle/>
            <a:p>
              <a:pPr defTabSz="1219170">
                <a:buClr>
                  <a:srgbClr val="000000"/>
                </a:buClr>
                <a:buSzPts val="1600"/>
              </a:pPr>
              <a:r>
                <a:rPr lang="en-US" sz="2133" kern="0">
                  <a:solidFill>
                    <a:srgbClr val="000000"/>
                  </a:solidFill>
                  <a:latin typeface="Georgia"/>
                  <a:ea typeface="Georgia"/>
                  <a:cs typeface="Georgia"/>
                  <a:sym typeface="Georgia"/>
                </a:rPr>
                <a:t>Mentalités et compétences numériques appliquées pour les praticiens</a:t>
              </a:r>
              <a:endParaRPr sz="2133" kern="0">
                <a:solidFill>
                  <a:srgbClr val="000000"/>
                </a:solidFill>
                <a:latin typeface="Georgia"/>
                <a:ea typeface="Georgia"/>
                <a:cs typeface="Georgia"/>
                <a:sym typeface="Georgia"/>
              </a:endParaRPr>
            </a:p>
          </p:txBody>
        </p:sp>
        <p:sp>
          <p:nvSpPr>
            <p:cNvPr id="193" name="Google Shape;193;p26"/>
            <p:cNvSpPr txBox="1"/>
            <p:nvPr/>
          </p:nvSpPr>
          <p:spPr>
            <a:xfrm>
              <a:off x="3477814" y="1881789"/>
              <a:ext cx="3315730" cy="654321"/>
            </a:xfrm>
            <a:prstGeom prst="rect">
              <a:avLst/>
            </a:prstGeom>
            <a:noFill/>
            <a:ln>
              <a:noFill/>
            </a:ln>
          </p:spPr>
          <p:txBody>
            <a:bodyPr spcFirstLastPara="1" wrap="square" lIns="121900" tIns="60933" rIns="121900" bIns="60933" anchor="t" anchorCtr="0">
              <a:spAutoFit/>
            </a:bodyPr>
            <a:lstStyle/>
            <a:p>
              <a:pPr defTabSz="1219170">
                <a:buClr>
                  <a:srgbClr val="000000"/>
                </a:buClr>
                <a:buSzPts val="1600"/>
              </a:pPr>
              <a:r>
                <a:rPr lang="en-US" sz="2133" kern="0">
                  <a:solidFill>
                    <a:srgbClr val="000000"/>
                  </a:solidFill>
                  <a:latin typeface="Georgia"/>
                  <a:ea typeface="Georgia"/>
                  <a:cs typeface="Georgia"/>
                  <a:sym typeface="Georgia"/>
                </a:rPr>
                <a:t>Créer une référence pour tous les fonctionnaires</a:t>
              </a:r>
              <a:endParaRPr sz="1867" kern="0">
                <a:solidFill>
                  <a:srgbClr val="000000"/>
                </a:solidFill>
                <a:latin typeface="Arial"/>
                <a:cs typeface="Arial"/>
                <a:sym typeface="Arial"/>
              </a:endParaRPr>
            </a:p>
          </p:txBody>
        </p:sp>
        <p:sp>
          <p:nvSpPr>
            <p:cNvPr id="194" name="Google Shape;194;p26"/>
            <p:cNvSpPr/>
            <p:nvPr/>
          </p:nvSpPr>
          <p:spPr>
            <a:xfrm rot="5400000">
              <a:off x="1978281" y="1561305"/>
              <a:ext cx="1395047" cy="1295401"/>
            </a:xfrm>
            <a:prstGeom prst="hexagon">
              <a:avLst>
                <a:gd name="adj" fmla="val 25000"/>
                <a:gd name="vf" fmla="val 115470"/>
              </a:avLst>
            </a:prstGeom>
            <a:solidFill>
              <a:schemeClr val="accent2"/>
            </a:solidFill>
            <a:ln w="25400" cap="flat" cmpd="sng">
              <a:solidFill>
                <a:srgbClr val="384253"/>
              </a:solidFill>
              <a:prstDash val="solid"/>
              <a:round/>
              <a:headEnd type="none" w="sm" len="sm"/>
              <a:tailEnd type="none" w="sm" len="sm"/>
            </a:ln>
          </p:spPr>
          <p:txBody>
            <a:bodyPr spcFirstLastPara="1" wrap="square" lIns="121900" tIns="60933" rIns="121900" bIns="60933" anchor="ctr" anchorCtr="0">
              <a:noAutofit/>
            </a:bodyPr>
            <a:lstStyle/>
            <a:p>
              <a:pPr algn="ctr" defTabSz="1219170">
                <a:buClr>
                  <a:srgbClr val="000000"/>
                </a:buClr>
                <a:buSzPts val="1800"/>
              </a:pPr>
              <a:endParaRPr sz="2400" kern="0">
                <a:solidFill>
                  <a:srgbClr val="FFFFFF"/>
                </a:solidFill>
                <a:latin typeface="Arial"/>
                <a:ea typeface="Arial"/>
                <a:cs typeface="Arial"/>
                <a:sym typeface="Arial"/>
              </a:endParaRPr>
            </a:p>
          </p:txBody>
        </p:sp>
        <p:sp>
          <p:nvSpPr>
            <p:cNvPr id="195" name="Google Shape;195;p26"/>
            <p:cNvSpPr/>
            <p:nvPr/>
          </p:nvSpPr>
          <p:spPr>
            <a:xfrm rot="5400000">
              <a:off x="1285487" y="2683591"/>
              <a:ext cx="1395047" cy="1295401"/>
            </a:xfrm>
            <a:prstGeom prst="hexagon">
              <a:avLst>
                <a:gd name="adj" fmla="val 25000"/>
                <a:gd name="vf" fmla="val 115470"/>
              </a:avLst>
            </a:prstGeom>
            <a:solidFill>
              <a:schemeClr val="accent1"/>
            </a:solidFill>
            <a:ln w="25400" cap="flat" cmpd="sng">
              <a:solidFill>
                <a:srgbClr val="2D1E3E"/>
              </a:solidFill>
              <a:prstDash val="solid"/>
              <a:round/>
              <a:headEnd type="none" w="sm" len="sm"/>
              <a:tailEnd type="none" w="sm" len="sm"/>
            </a:ln>
          </p:spPr>
          <p:txBody>
            <a:bodyPr spcFirstLastPara="1" wrap="square" lIns="121900" tIns="60933" rIns="121900" bIns="60933" anchor="ctr" anchorCtr="0">
              <a:noAutofit/>
            </a:bodyPr>
            <a:lstStyle/>
            <a:p>
              <a:pPr algn="ctr" defTabSz="1219170">
                <a:buClr>
                  <a:srgbClr val="000000"/>
                </a:buClr>
                <a:buSzPts val="1800"/>
              </a:pPr>
              <a:endParaRPr sz="2400" kern="0">
                <a:solidFill>
                  <a:srgbClr val="FFFFFF"/>
                </a:solidFill>
                <a:latin typeface="Arial"/>
                <a:ea typeface="Arial"/>
                <a:cs typeface="Arial"/>
                <a:sym typeface="Arial"/>
              </a:endParaRPr>
            </a:p>
          </p:txBody>
        </p:sp>
        <p:sp>
          <p:nvSpPr>
            <p:cNvPr id="196" name="Google Shape;196;p26"/>
            <p:cNvSpPr/>
            <p:nvPr/>
          </p:nvSpPr>
          <p:spPr>
            <a:xfrm rot="5400000">
              <a:off x="1949449" y="3810736"/>
              <a:ext cx="1395047" cy="1295401"/>
            </a:xfrm>
            <a:prstGeom prst="hexagon">
              <a:avLst>
                <a:gd name="adj" fmla="val 25000"/>
                <a:gd name="vf" fmla="val 115470"/>
              </a:avLst>
            </a:prstGeom>
            <a:solidFill>
              <a:schemeClr val="accent3"/>
            </a:solidFill>
            <a:ln w="25400" cap="flat" cmpd="sng">
              <a:solidFill>
                <a:srgbClr val="9F5859"/>
              </a:solidFill>
              <a:prstDash val="solid"/>
              <a:round/>
              <a:headEnd type="none" w="sm" len="sm"/>
              <a:tailEnd type="none" w="sm" len="sm"/>
            </a:ln>
          </p:spPr>
          <p:txBody>
            <a:bodyPr spcFirstLastPara="1" wrap="square" lIns="121900" tIns="60933" rIns="121900" bIns="60933" anchor="ctr" anchorCtr="0">
              <a:noAutofit/>
            </a:bodyPr>
            <a:lstStyle/>
            <a:p>
              <a:pPr algn="ctr" defTabSz="1219170">
                <a:buClr>
                  <a:srgbClr val="000000"/>
                </a:buClr>
                <a:buSzPts val="1800"/>
              </a:pPr>
              <a:endParaRPr sz="2400" kern="0">
                <a:solidFill>
                  <a:srgbClr val="FFFFFF"/>
                </a:solidFill>
                <a:latin typeface="Arial"/>
                <a:ea typeface="Arial"/>
                <a:cs typeface="Arial"/>
                <a:sym typeface="Arial"/>
              </a:endParaRPr>
            </a:p>
          </p:txBody>
        </p:sp>
        <p:sp>
          <p:nvSpPr>
            <p:cNvPr id="197" name="Google Shape;197;p26"/>
            <p:cNvSpPr txBox="1"/>
            <p:nvPr/>
          </p:nvSpPr>
          <p:spPr>
            <a:xfrm>
              <a:off x="2344298" y="1736161"/>
              <a:ext cx="497400" cy="929997"/>
            </a:xfrm>
            <a:prstGeom prst="rect">
              <a:avLst/>
            </a:prstGeom>
            <a:noFill/>
            <a:ln>
              <a:noFill/>
            </a:ln>
          </p:spPr>
          <p:txBody>
            <a:bodyPr spcFirstLastPara="1" wrap="square" lIns="121900" tIns="60933" rIns="121900" bIns="60933" anchor="t" anchorCtr="0">
              <a:spAutoFit/>
            </a:bodyPr>
            <a:lstStyle/>
            <a:p>
              <a:pPr algn="ctr" defTabSz="1219170">
                <a:buClr>
                  <a:srgbClr val="000000"/>
                </a:buClr>
                <a:buSzPts val="4800"/>
              </a:pPr>
              <a:r>
                <a:rPr lang="en-US" sz="6400" kern="0">
                  <a:solidFill>
                    <a:srgbClr val="FFFFFF"/>
                  </a:solidFill>
                  <a:latin typeface="Arial"/>
                  <a:ea typeface="Arial"/>
                  <a:cs typeface="Arial"/>
                  <a:sym typeface="Arial"/>
                </a:rPr>
                <a:t>1</a:t>
              </a:r>
              <a:endParaRPr sz="1867" kern="0">
                <a:solidFill>
                  <a:srgbClr val="000000"/>
                </a:solidFill>
                <a:latin typeface="Arial"/>
                <a:cs typeface="Arial"/>
                <a:sym typeface="Arial"/>
              </a:endParaRPr>
            </a:p>
          </p:txBody>
        </p:sp>
        <p:sp>
          <p:nvSpPr>
            <p:cNvPr id="198" name="Google Shape;198;p26"/>
            <p:cNvSpPr txBox="1"/>
            <p:nvPr/>
          </p:nvSpPr>
          <p:spPr>
            <a:xfrm>
              <a:off x="1688274" y="2861959"/>
              <a:ext cx="497400" cy="929997"/>
            </a:xfrm>
            <a:prstGeom prst="rect">
              <a:avLst/>
            </a:prstGeom>
            <a:noFill/>
            <a:ln>
              <a:noFill/>
            </a:ln>
          </p:spPr>
          <p:txBody>
            <a:bodyPr spcFirstLastPara="1" wrap="square" lIns="121900" tIns="60933" rIns="121900" bIns="60933" anchor="t" anchorCtr="0">
              <a:spAutoFit/>
            </a:bodyPr>
            <a:lstStyle/>
            <a:p>
              <a:pPr defTabSz="1219170">
                <a:buClr>
                  <a:srgbClr val="000000"/>
                </a:buClr>
                <a:buSzPts val="4800"/>
              </a:pPr>
              <a:r>
                <a:rPr lang="en-US" sz="6400" kern="0">
                  <a:solidFill>
                    <a:srgbClr val="FFFFFF"/>
                  </a:solidFill>
                  <a:latin typeface="Arial"/>
                  <a:ea typeface="Arial"/>
                  <a:cs typeface="Arial"/>
                  <a:sym typeface="Arial"/>
                </a:rPr>
                <a:t>2</a:t>
              </a:r>
              <a:endParaRPr sz="1867" kern="0">
                <a:solidFill>
                  <a:srgbClr val="000000"/>
                </a:solidFill>
                <a:latin typeface="Arial"/>
                <a:cs typeface="Arial"/>
                <a:sym typeface="Arial"/>
              </a:endParaRPr>
            </a:p>
          </p:txBody>
        </p:sp>
        <p:sp>
          <p:nvSpPr>
            <p:cNvPr id="199" name="Google Shape;199;p26"/>
            <p:cNvSpPr txBox="1"/>
            <p:nvPr/>
          </p:nvSpPr>
          <p:spPr>
            <a:xfrm>
              <a:off x="2344298" y="3968749"/>
              <a:ext cx="497400" cy="929997"/>
            </a:xfrm>
            <a:prstGeom prst="rect">
              <a:avLst/>
            </a:prstGeom>
            <a:noFill/>
            <a:ln>
              <a:noFill/>
            </a:ln>
          </p:spPr>
          <p:txBody>
            <a:bodyPr spcFirstLastPara="1" wrap="square" lIns="121900" tIns="60933" rIns="121900" bIns="60933" anchor="t" anchorCtr="0">
              <a:spAutoFit/>
            </a:bodyPr>
            <a:lstStyle/>
            <a:p>
              <a:pPr defTabSz="1219170">
                <a:buClr>
                  <a:srgbClr val="000000"/>
                </a:buClr>
                <a:buSzPts val="4800"/>
              </a:pPr>
              <a:r>
                <a:rPr lang="en-US" sz="6400" kern="0">
                  <a:solidFill>
                    <a:srgbClr val="FFFFFF"/>
                  </a:solidFill>
                  <a:latin typeface="Arial"/>
                  <a:ea typeface="Arial"/>
                  <a:cs typeface="Arial"/>
                  <a:sym typeface="Arial"/>
                </a:rPr>
                <a:t>3</a:t>
              </a:r>
              <a:endParaRPr sz="1867" kern="0">
                <a:solidFill>
                  <a:srgbClr val="000000"/>
                </a:solidFill>
                <a:latin typeface="Arial"/>
                <a:cs typeface="Arial"/>
                <a:sym typeface="Arial"/>
              </a:endParaRPr>
            </a:p>
          </p:txBody>
        </p:sp>
      </p:grpSp>
      <p:sp>
        <p:nvSpPr>
          <p:cNvPr id="16" name="TextBox 15"/>
          <p:cNvSpPr txBox="1"/>
          <p:nvPr/>
        </p:nvSpPr>
        <p:spPr>
          <a:xfrm>
            <a:off x="436098" y="98473"/>
            <a:ext cx="10485901" cy="707886"/>
          </a:xfrm>
          <a:prstGeom prst="rect">
            <a:avLst/>
          </a:prstGeom>
          <a:noFill/>
        </p:spPr>
        <p:txBody>
          <a:bodyPr wrap="square" rtlCol="0">
            <a:spAutoFit/>
          </a:bodyPr>
          <a:lstStyle/>
          <a:p>
            <a:r>
              <a:rPr lang="fr-FR" sz="4000" dirty="0">
                <a:solidFill>
                  <a:schemeClr val="tx1">
                    <a:lumMod val="75000"/>
                    <a:lumOff val="25000"/>
                  </a:schemeClr>
                </a:solidFill>
                <a:latin typeface="Yu Gothic" panose="020B0400000000000000" pitchFamily="34" charset="-128"/>
                <a:ea typeface="Yu Gothic" panose="020B0400000000000000" pitchFamily="34" charset="-128"/>
              </a:rPr>
              <a:t>Un modèle pour la réussite</a:t>
            </a:r>
            <a:endParaRPr lang="fr-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17" name="Rectangle 16"/>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8" name="Rectangle 17"/>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9" name="Rectangle 18"/>
          <p:cNvSpPr/>
          <p:nvPr/>
        </p:nvSpPr>
        <p:spPr>
          <a:xfrm>
            <a:off x="358726" y="6108700"/>
            <a:ext cx="11833274" cy="749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p:cNvSpPr txBox="1"/>
          <p:nvPr/>
        </p:nvSpPr>
        <p:spPr>
          <a:xfrm>
            <a:off x="11364287" y="6185484"/>
            <a:ext cx="659933" cy="461665"/>
          </a:xfrm>
          <a:prstGeom prst="rect">
            <a:avLst/>
          </a:prstGeom>
          <a:noFill/>
        </p:spPr>
        <p:txBody>
          <a:bodyPr wrap="square" rtlCol="0">
            <a:spAutoFit/>
          </a:bodyPr>
          <a:lstStyle/>
          <a:p>
            <a:pPr algn="r"/>
            <a:r>
              <a:rPr lang="en-US" sz="2400" dirty="0">
                <a:latin typeface="Arial Narrow" panose="020B0606020202030204" pitchFamily="34" charset="0"/>
              </a:rPr>
              <a:t>15</a:t>
            </a:r>
            <a:endParaRPr lang="en-CA" sz="2400" dirty="0">
              <a:latin typeface="Arial Narrow" panose="020B0606020202030204" pitchFamily="34" charset="0"/>
            </a:endParaRPr>
          </a:p>
        </p:txBody>
      </p:sp>
    </p:spTree>
    <p:extLst>
      <p:ext uri="{BB962C8B-B14F-4D97-AF65-F5344CB8AC3E}">
        <p14:creationId xmlns:p14="http://schemas.microsoft.com/office/powerpoint/2010/main" val="21447822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1" descr="/tmp/-LTNMi7HCb5Y2jFQoMlh-HiRes.jpg"/>
          <p:cNvPicPr>
            <a:picLocks noChangeAspect="1"/>
          </p:cNvPicPr>
          <p:nvPr/>
        </p:nvPicPr>
        <p:blipFill>
          <a:blip r:embed="rId3"/>
          <a:srcRect/>
          <a:stretch/>
        </p:blipFill>
        <p:spPr>
          <a:xfrm>
            <a:off x="0" y="0"/>
            <a:ext cx="12192000" cy="6858000"/>
          </a:xfrm>
          <a:prstGeom prst="rect">
            <a:avLst/>
          </a:prstGeom>
        </p:spPr>
      </p:pic>
      <p:sp>
        <p:nvSpPr>
          <p:cNvPr id="4" name="Rectangle 3"/>
          <p:cNvSpPr/>
          <p:nvPr/>
        </p:nvSpPr>
        <p:spPr>
          <a:xfrm>
            <a:off x="304800" y="406401"/>
            <a:ext cx="584200" cy="698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p:cNvSpPr/>
          <p:nvPr/>
        </p:nvSpPr>
        <p:spPr>
          <a:xfrm rot="5400000">
            <a:off x="2372409" y="-616345"/>
            <a:ext cx="45719" cy="3012533"/>
          </a:xfrm>
          <a:prstGeom prst="rect">
            <a:avLst/>
          </a:prstGeom>
          <a:solidFill>
            <a:srgbClr val="5EA7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p:nvSpPr>
        <p:spPr>
          <a:xfrm>
            <a:off x="-368927" y="-304799"/>
            <a:ext cx="469900" cy="7581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a:off x="12024221" y="1"/>
            <a:ext cx="469900" cy="7429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p:cNvSpPr/>
          <p:nvPr/>
        </p:nvSpPr>
        <p:spPr>
          <a:xfrm flipH="1">
            <a:off x="2234" y="6718325"/>
            <a:ext cx="12488399" cy="7061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p:cNvSpPr/>
          <p:nvPr/>
        </p:nvSpPr>
        <p:spPr>
          <a:xfrm flipH="1">
            <a:off x="-504331" y="-505476"/>
            <a:ext cx="12846051" cy="7061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p:cNvSpPr/>
          <p:nvPr/>
        </p:nvSpPr>
        <p:spPr>
          <a:xfrm>
            <a:off x="596901" y="365705"/>
            <a:ext cx="7607300" cy="6725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p:cNvSpPr/>
          <p:nvPr/>
        </p:nvSpPr>
        <p:spPr>
          <a:xfrm>
            <a:off x="304800" y="406401"/>
            <a:ext cx="584200" cy="698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TextBox 17"/>
          <p:cNvSpPr txBox="1"/>
          <p:nvPr/>
        </p:nvSpPr>
        <p:spPr>
          <a:xfrm>
            <a:off x="436097" y="111173"/>
            <a:ext cx="11082803"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L’IA comme domaine d’intérêt de l’Académie</a:t>
            </a:r>
          </a:p>
        </p:txBody>
      </p:sp>
      <p:sp>
        <p:nvSpPr>
          <p:cNvPr id="3" name="TextBox 2"/>
          <p:cNvSpPr txBox="1"/>
          <p:nvPr/>
        </p:nvSpPr>
        <p:spPr>
          <a:xfrm>
            <a:off x="501185" y="3443617"/>
            <a:ext cx="2090056" cy="2635978"/>
          </a:xfrm>
          <a:prstGeom prst="rect">
            <a:avLst/>
          </a:prstGeom>
          <a:solidFill>
            <a:schemeClr val="bg1"/>
          </a:solidFill>
        </p:spPr>
        <p:txBody>
          <a:bodyPr wrap="square" rtlCol="0">
            <a:spAutoFit/>
          </a:bodyPr>
          <a:lstStyle/>
          <a:p>
            <a:r>
              <a:rPr lang="en-US" sz="1600" b="1" dirty="0" err="1">
                <a:solidFill>
                  <a:srgbClr val="97AA10"/>
                </a:solidFill>
                <a:latin typeface="Yu Gothic" panose="020B0400000000000000" pitchFamily="34" charset="-128"/>
                <a:ea typeface="Yu Gothic" panose="020B0400000000000000" pitchFamily="34" charset="-128"/>
              </a:rPr>
              <a:t>Donnees</a:t>
            </a:r>
            <a:endParaRPr lang="en-US" sz="1600" b="1" dirty="0">
              <a:solidFill>
                <a:srgbClr val="97AA10"/>
              </a:solidFill>
              <a:latin typeface="Yu Gothic" panose="020B0400000000000000" pitchFamily="34" charset="-128"/>
              <a:ea typeface="Yu Gothic" panose="020B0400000000000000" pitchFamily="34" charset="-128"/>
            </a:endParaRPr>
          </a:p>
          <a:p>
            <a:endParaRPr lang="en-US" sz="1600" dirty="0">
              <a:latin typeface="Yu Gothic" panose="020B0400000000000000" pitchFamily="34" charset="-128"/>
              <a:ea typeface="Yu Gothic" panose="020B0400000000000000" pitchFamily="34" charset="-128"/>
            </a:endParaRPr>
          </a:p>
          <a:p>
            <a:r>
              <a:rPr lang="fr-FR" sz="1333" dirty="0">
                <a:latin typeface="Yu Gothic" panose="020B0400000000000000" pitchFamily="34" charset="-128"/>
                <a:ea typeface="Yu Gothic" panose="020B0400000000000000" pitchFamily="34" charset="-128"/>
              </a:rPr>
              <a:t>Compétences pratiques et outils nécessaires à la </a:t>
            </a:r>
            <a:r>
              <a:rPr lang="fr-FR" sz="1333" dirty="0" err="1">
                <a:latin typeface="Yu Gothic" panose="020B0400000000000000" pitchFamily="34" charset="-128"/>
                <a:ea typeface="Yu Gothic" panose="020B0400000000000000" pitchFamily="34" charset="-128"/>
              </a:rPr>
              <a:t>realization</a:t>
            </a:r>
            <a:r>
              <a:rPr lang="fr-FR" sz="1333" dirty="0">
                <a:latin typeface="Yu Gothic" panose="020B0400000000000000" pitchFamily="34" charset="-128"/>
                <a:ea typeface="Yu Gothic" panose="020B0400000000000000" pitchFamily="34" charset="-128"/>
              </a:rPr>
              <a:t> d’analyses, a l’élaboration et à la mise à l’essai d’hypothèses, ainsi qu’à la visualisation et à la mise en commun de résultats reproductibles</a:t>
            </a:r>
            <a:endParaRPr lang="en-CA" sz="1333" dirty="0">
              <a:latin typeface="Yu Gothic" panose="020B0400000000000000" pitchFamily="34" charset="-128"/>
              <a:ea typeface="Yu Gothic" panose="020B0400000000000000" pitchFamily="34" charset="-128"/>
            </a:endParaRPr>
          </a:p>
        </p:txBody>
      </p:sp>
      <p:sp>
        <p:nvSpPr>
          <p:cNvPr id="22" name="TextBox 21"/>
          <p:cNvSpPr txBox="1"/>
          <p:nvPr/>
        </p:nvSpPr>
        <p:spPr>
          <a:xfrm>
            <a:off x="2761585" y="3431845"/>
            <a:ext cx="2090056" cy="2430858"/>
          </a:xfrm>
          <a:prstGeom prst="rect">
            <a:avLst/>
          </a:prstGeom>
          <a:solidFill>
            <a:schemeClr val="bg1"/>
          </a:solidFill>
        </p:spPr>
        <p:txBody>
          <a:bodyPr wrap="square" rtlCol="0">
            <a:spAutoFit/>
          </a:bodyPr>
          <a:lstStyle/>
          <a:p>
            <a:r>
              <a:rPr lang="en-US" sz="1600" b="1" dirty="0" err="1">
                <a:solidFill>
                  <a:srgbClr val="97AA10"/>
                </a:solidFill>
                <a:latin typeface="Yu Gothic" panose="020B0400000000000000" pitchFamily="34" charset="-128"/>
                <a:ea typeface="Yu Gothic" panose="020B0400000000000000" pitchFamily="34" charset="-128"/>
              </a:rPr>
              <a:t>Développement</a:t>
            </a:r>
            <a:endParaRPr lang="en-US" sz="1600" b="1" dirty="0">
              <a:solidFill>
                <a:srgbClr val="97AA10"/>
              </a:solidFill>
              <a:latin typeface="Yu Gothic" panose="020B0400000000000000" pitchFamily="34" charset="-128"/>
              <a:ea typeface="Yu Gothic" panose="020B0400000000000000" pitchFamily="34" charset="-128"/>
            </a:endParaRPr>
          </a:p>
          <a:p>
            <a:endParaRPr lang="en-US" sz="1600" dirty="0">
              <a:latin typeface="Yu Gothic" panose="020B0400000000000000" pitchFamily="34" charset="-128"/>
              <a:ea typeface="Yu Gothic" panose="020B0400000000000000" pitchFamily="34" charset="-128"/>
            </a:endParaRPr>
          </a:p>
          <a:p>
            <a:r>
              <a:rPr lang="fr-FR" sz="1333" dirty="0">
                <a:latin typeface="Yu Gothic" panose="020B0400000000000000" pitchFamily="34" charset="-128"/>
                <a:ea typeface="Yu Gothic" panose="020B0400000000000000" pitchFamily="34" charset="-128"/>
              </a:rPr>
              <a:t>Création d’applications, développement Web et codage, notamment des camps de formation en développement des applications Web et mobile et l’introduction au développement et à l’exploitation (Dev </a:t>
            </a:r>
            <a:r>
              <a:rPr lang="fr-FR" sz="1333" dirty="0" err="1">
                <a:latin typeface="Yu Gothic" panose="020B0400000000000000" pitchFamily="34" charset="-128"/>
                <a:ea typeface="Yu Gothic" panose="020B0400000000000000" pitchFamily="34" charset="-128"/>
              </a:rPr>
              <a:t>Ops</a:t>
            </a:r>
            <a:r>
              <a:rPr lang="fr-FR" sz="1333" dirty="0">
                <a:latin typeface="Yu Gothic" panose="020B0400000000000000" pitchFamily="34" charset="-128"/>
                <a:ea typeface="Yu Gothic" panose="020B0400000000000000" pitchFamily="34" charset="-128"/>
              </a:rPr>
              <a:t>)</a:t>
            </a:r>
            <a:endParaRPr lang="en-CA" sz="1333" dirty="0">
              <a:latin typeface="Yu Gothic" panose="020B0400000000000000" pitchFamily="34" charset="-128"/>
              <a:ea typeface="Yu Gothic" panose="020B0400000000000000" pitchFamily="34" charset="-128"/>
            </a:endParaRPr>
          </a:p>
        </p:txBody>
      </p:sp>
      <p:sp>
        <p:nvSpPr>
          <p:cNvPr id="23" name="TextBox 22"/>
          <p:cNvSpPr txBox="1"/>
          <p:nvPr/>
        </p:nvSpPr>
        <p:spPr>
          <a:xfrm>
            <a:off x="7345342" y="3427473"/>
            <a:ext cx="2090056" cy="2635978"/>
          </a:xfrm>
          <a:prstGeom prst="rect">
            <a:avLst/>
          </a:prstGeom>
          <a:solidFill>
            <a:schemeClr val="bg1"/>
          </a:solidFill>
        </p:spPr>
        <p:txBody>
          <a:bodyPr wrap="square" rtlCol="0">
            <a:spAutoFit/>
          </a:bodyPr>
          <a:lstStyle/>
          <a:p>
            <a:r>
              <a:rPr lang="en-US" sz="1600" b="1" dirty="0">
                <a:solidFill>
                  <a:srgbClr val="97AA10"/>
                </a:solidFill>
                <a:latin typeface="Yu Gothic" panose="020B0400000000000000" pitchFamily="34" charset="-128"/>
                <a:ea typeface="Yu Gothic" panose="020B0400000000000000" pitchFamily="34" charset="-128"/>
              </a:rPr>
              <a:t>Conception</a:t>
            </a:r>
          </a:p>
          <a:p>
            <a:endParaRPr lang="en-US" sz="1600" dirty="0">
              <a:latin typeface="Yu Gothic" panose="020B0400000000000000" pitchFamily="34" charset="-128"/>
              <a:ea typeface="Yu Gothic" panose="020B0400000000000000" pitchFamily="34" charset="-128"/>
            </a:endParaRPr>
          </a:p>
          <a:p>
            <a:r>
              <a:rPr lang="fr-FR" sz="1333" dirty="0">
                <a:latin typeface="Yu Gothic" panose="020B0400000000000000" pitchFamily="34" charset="-128"/>
                <a:ea typeface="Yu Gothic" panose="020B0400000000000000" pitchFamily="34" charset="-128"/>
              </a:rPr>
              <a:t>Compétences liées aux techniques et aux outils utilisent aux fins de la recherche sur l’expérience utilisateur et de la conception de services à l’</a:t>
            </a:r>
            <a:r>
              <a:rPr lang="fr-FR" sz="1333" dirty="0" err="1">
                <a:latin typeface="Yu Gothic" panose="020B0400000000000000" pitchFamily="34" charset="-128"/>
                <a:ea typeface="Yu Gothic" panose="020B0400000000000000" pitchFamily="34" charset="-128"/>
              </a:rPr>
              <a:t>ere</a:t>
            </a:r>
            <a:r>
              <a:rPr lang="fr-FR" sz="1333" dirty="0">
                <a:latin typeface="Yu Gothic" panose="020B0400000000000000" pitchFamily="34" charset="-128"/>
                <a:ea typeface="Yu Gothic" panose="020B0400000000000000" pitchFamily="34" charset="-128"/>
              </a:rPr>
              <a:t> numérique</a:t>
            </a:r>
          </a:p>
          <a:p>
            <a:endParaRPr lang="fr-FR" sz="1333" dirty="0">
              <a:latin typeface="Yu Gothic" panose="020B0400000000000000" pitchFamily="34" charset="-128"/>
              <a:ea typeface="Yu Gothic" panose="020B0400000000000000" pitchFamily="34" charset="-128"/>
            </a:endParaRPr>
          </a:p>
          <a:p>
            <a:endParaRPr lang="en-CA" sz="1333" dirty="0">
              <a:latin typeface="Yu Gothic" panose="020B0400000000000000" pitchFamily="34" charset="-128"/>
              <a:ea typeface="Yu Gothic" panose="020B0400000000000000" pitchFamily="34" charset="-128"/>
            </a:endParaRPr>
          </a:p>
        </p:txBody>
      </p:sp>
      <p:sp>
        <p:nvSpPr>
          <p:cNvPr id="24" name="TextBox 23"/>
          <p:cNvSpPr txBox="1"/>
          <p:nvPr/>
        </p:nvSpPr>
        <p:spPr>
          <a:xfrm>
            <a:off x="9626254" y="3438993"/>
            <a:ext cx="2090056" cy="2020618"/>
          </a:xfrm>
          <a:prstGeom prst="rect">
            <a:avLst/>
          </a:prstGeom>
          <a:solidFill>
            <a:schemeClr val="bg1"/>
          </a:solidFill>
        </p:spPr>
        <p:txBody>
          <a:bodyPr wrap="square" rtlCol="0">
            <a:spAutoFit/>
          </a:bodyPr>
          <a:lstStyle/>
          <a:p>
            <a:r>
              <a:rPr lang="en-US" sz="1600" b="1" dirty="0">
                <a:solidFill>
                  <a:srgbClr val="97AA10"/>
                </a:solidFill>
                <a:latin typeface="Yu Gothic" panose="020B0400000000000000" pitchFamily="34" charset="-128"/>
                <a:ea typeface="Yu Gothic" panose="020B0400000000000000" pitchFamily="34" charset="-128"/>
              </a:rPr>
              <a:t>Rupture</a:t>
            </a:r>
          </a:p>
          <a:p>
            <a:endParaRPr lang="en-US" sz="1600" dirty="0">
              <a:latin typeface="Yu Gothic" panose="020B0400000000000000" pitchFamily="34" charset="-128"/>
              <a:ea typeface="Yu Gothic" panose="020B0400000000000000" pitchFamily="34" charset="-128"/>
            </a:endParaRPr>
          </a:p>
          <a:p>
            <a:r>
              <a:rPr lang="fr-FR" sz="1333" dirty="0">
                <a:latin typeface="Yu Gothic" panose="020B0400000000000000" pitchFamily="34" charset="-128"/>
                <a:ea typeface="Yu Gothic" panose="020B0400000000000000" pitchFamily="34" charset="-128"/>
              </a:rPr>
              <a:t>Expérimentation concrète des technologies dans un laboratoire innovateur</a:t>
            </a:r>
          </a:p>
          <a:p>
            <a:endParaRPr lang="fr-FR" sz="1333" dirty="0">
              <a:latin typeface="Yu Gothic" panose="020B0400000000000000" pitchFamily="34" charset="-128"/>
              <a:ea typeface="Yu Gothic" panose="020B0400000000000000" pitchFamily="34" charset="-128"/>
            </a:endParaRPr>
          </a:p>
          <a:p>
            <a:endParaRPr lang="fr-FR" sz="1333" dirty="0">
              <a:latin typeface="Yu Gothic" panose="020B0400000000000000" pitchFamily="34" charset="-128"/>
              <a:ea typeface="Yu Gothic" panose="020B0400000000000000" pitchFamily="34" charset="-128"/>
            </a:endParaRPr>
          </a:p>
          <a:p>
            <a:endParaRPr lang="en-CA" sz="1333" dirty="0">
              <a:latin typeface="Yu Gothic" panose="020B0400000000000000" pitchFamily="34" charset="-128"/>
              <a:ea typeface="Yu Gothic" panose="020B0400000000000000" pitchFamily="34" charset="-128"/>
            </a:endParaRPr>
          </a:p>
        </p:txBody>
      </p:sp>
      <p:sp>
        <p:nvSpPr>
          <p:cNvPr id="21" name="TextBox 20"/>
          <p:cNvSpPr txBox="1"/>
          <p:nvPr/>
        </p:nvSpPr>
        <p:spPr>
          <a:xfrm>
            <a:off x="5063719" y="3463435"/>
            <a:ext cx="2090056" cy="3169522"/>
          </a:xfrm>
          <a:prstGeom prst="rect">
            <a:avLst/>
          </a:prstGeom>
          <a:solidFill>
            <a:schemeClr val="bg1"/>
          </a:solidFill>
        </p:spPr>
        <p:txBody>
          <a:bodyPr wrap="square" rtlCol="0">
            <a:spAutoFit/>
          </a:bodyPr>
          <a:lstStyle/>
          <a:p>
            <a:r>
              <a:rPr lang="en-US" sz="1600" b="1" dirty="0">
                <a:solidFill>
                  <a:srgbClr val="97AA10"/>
                </a:solidFill>
                <a:latin typeface="Yu Gothic" panose="020B0400000000000000" pitchFamily="34" charset="-128"/>
                <a:ea typeface="Yu Gothic" panose="020B0400000000000000" pitchFamily="34" charset="-128"/>
              </a:rPr>
              <a:t>Intelligence </a:t>
            </a:r>
            <a:r>
              <a:rPr lang="en-US" sz="1600" b="1" dirty="0" err="1">
                <a:solidFill>
                  <a:srgbClr val="97AA10"/>
                </a:solidFill>
                <a:latin typeface="Yu Gothic" panose="020B0400000000000000" pitchFamily="34" charset="-128"/>
                <a:ea typeface="Yu Gothic" panose="020B0400000000000000" pitchFamily="34" charset="-128"/>
              </a:rPr>
              <a:t>artificielle</a:t>
            </a:r>
            <a:r>
              <a:rPr lang="en-US" sz="1600" b="1" dirty="0">
                <a:solidFill>
                  <a:srgbClr val="97AA10"/>
                </a:solidFill>
                <a:latin typeface="Yu Gothic" panose="020B0400000000000000" pitchFamily="34" charset="-128"/>
                <a:ea typeface="Yu Gothic" panose="020B0400000000000000" pitchFamily="34" charset="-128"/>
              </a:rPr>
              <a:t> et </a:t>
            </a:r>
            <a:r>
              <a:rPr lang="en-US" sz="1600" b="1" dirty="0" err="1">
                <a:solidFill>
                  <a:srgbClr val="97AA10"/>
                </a:solidFill>
                <a:latin typeface="Yu Gothic" panose="020B0400000000000000" pitchFamily="34" charset="-128"/>
                <a:ea typeface="Yu Gothic" panose="020B0400000000000000" pitchFamily="34" charset="-128"/>
              </a:rPr>
              <a:t>apprentissage</a:t>
            </a:r>
            <a:r>
              <a:rPr lang="en-US" sz="1600" b="1" dirty="0">
                <a:solidFill>
                  <a:srgbClr val="97AA10"/>
                </a:solidFill>
                <a:latin typeface="Yu Gothic" panose="020B0400000000000000" pitchFamily="34" charset="-128"/>
                <a:ea typeface="Yu Gothic" panose="020B0400000000000000" pitchFamily="34" charset="-128"/>
              </a:rPr>
              <a:t> </a:t>
            </a:r>
            <a:r>
              <a:rPr lang="en-US" sz="1600" b="1" dirty="0" err="1">
                <a:solidFill>
                  <a:srgbClr val="97AA10"/>
                </a:solidFill>
                <a:latin typeface="Yu Gothic" panose="020B0400000000000000" pitchFamily="34" charset="-128"/>
                <a:ea typeface="Yu Gothic" panose="020B0400000000000000" pitchFamily="34" charset="-128"/>
              </a:rPr>
              <a:t>automatique</a:t>
            </a:r>
            <a:endParaRPr lang="en-US" sz="1600" b="1" dirty="0">
              <a:solidFill>
                <a:srgbClr val="97AA10"/>
              </a:solidFill>
              <a:latin typeface="Yu Gothic" panose="020B0400000000000000" pitchFamily="34" charset="-128"/>
              <a:ea typeface="Yu Gothic" panose="020B0400000000000000" pitchFamily="34" charset="-128"/>
            </a:endParaRPr>
          </a:p>
          <a:p>
            <a:endParaRPr lang="en-US" sz="1600" dirty="0">
              <a:latin typeface="Yu Gothic" panose="020B0400000000000000" pitchFamily="34" charset="-128"/>
              <a:ea typeface="Yu Gothic" panose="020B0400000000000000" pitchFamily="34" charset="-128"/>
            </a:endParaRPr>
          </a:p>
          <a:p>
            <a:r>
              <a:rPr lang="fr-FR" sz="1333" dirty="0">
                <a:latin typeface="Yu Gothic" panose="020B0400000000000000" pitchFamily="34" charset="-128"/>
                <a:ea typeface="Yu Gothic" panose="020B0400000000000000" pitchFamily="34" charset="-128"/>
              </a:rPr>
              <a:t>Expérience pratique de l’élaboration et de l’utilisation d’algorithmes pour apprendre des données, ou encore pour faire des </a:t>
            </a:r>
            <a:r>
              <a:rPr lang="fr-FR" sz="1333" dirty="0" err="1">
                <a:latin typeface="Yu Gothic" panose="020B0400000000000000" pitchFamily="34" charset="-128"/>
                <a:ea typeface="Yu Gothic" panose="020B0400000000000000" pitchFamily="34" charset="-128"/>
              </a:rPr>
              <a:t>predictions</a:t>
            </a:r>
            <a:r>
              <a:rPr lang="fr-FR" sz="1333" dirty="0">
                <a:latin typeface="Yu Gothic" panose="020B0400000000000000" pitchFamily="34" charset="-128"/>
                <a:ea typeface="Yu Gothic" panose="020B0400000000000000" pitchFamily="34" charset="-128"/>
              </a:rPr>
              <a:t> ou prendre des décisions en fonction des données</a:t>
            </a:r>
            <a:endParaRPr lang="en-CA" sz="1333" dirty="0">
              <a:latin typeface="Yu Gothic" panose="020B0400000000000000" pitchFamily="34" charset="-128"/>
              <a:ea typeface="Yu Gothic" panose="020B0400000000000000" pitchFamily="34" charset="-128"/>
            </a:endParaRPr>
          </a:p>
        </p:txBody>
      </p:sp>
      <p:sp>
        <p:nvSpPr>
          <p:cNvPr id="27" name="Rectangle 26"/>
          <p:cNvSpPr/>
          <p:nvPr/>
        </p:nvSpPr>
        <p:spPr>
          <a:xfrm>
            <a:off x="2647050" y="1371599"/>
            <a:ext cx="2376000" cy="6070292"/>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8" name="Rectangle 27"/>
          <p:cNvSpPr/>
          <p:nvPr/>
        </p:nvSpPr>
        <p:spPr>
          <a:xfrm>
            <a:off x="7283450" y="1463316"/>
            <a:ext cx="4648200" cy="583706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6" name="TextBox 25"/>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16</a:t>
            </a:r>
            <a:endParaRPr lang="en-CA" sz="2400" dirty="0">
              <a:latin typeface="Arial Narrow" panose="020B0606020202030204" pitchFamily="34" charset="0"/>
            </a:endParaRPr>
          </a:p>
        </p:txBody>
      </p:sp>
      <p:sp>
        <p:nvSpPr>
          <p:cNvPr id="29" name="Rectangle 28"/>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0" name="Rectangle 29"/>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2771398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9569124" y="3588900"/>
            <a:ext cx="2282675" cy="2847210"/>
          </a:xfrm>
          <a:prstGeom prst="rect">
            <a:avLst/>
          </a:prstGeom>
          <a:solidFill>
            <a:schemeClr val="bg1"/>
          </a:solidFill>
          <a:ln w="412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 name="TextBox 4"/>
          <p:cNvSpPr txBox="1"/>
          <p:nvPr/>
        </p:nvSpPr>
        <p:spPr>
          <a:xfrm>
            <a:off x="436097" y="98474"/>
            <a:ext cx="11088495" cy="661720"/>
          </a:xfrm>
          <a:prstGeom prst="rect">
            <a:avLst/>
          </a:prstGeom>
          <a:noFill/>
        </p:spPr>
        <p:txBody>
          <a:bodyPr wrap="square" rtlCol="0">
            <a:spAutoFit/>
          </a:bodyPr>
          <a:lstStyle/>
          <a:p>
            <a:r>
              <a:rPr lang="fr-CA" sz="3700" dirty="0">
                <a:solidFill>
                  <a:schemeClr val="tx1">
                    <a:lumMod val="75000"/>
                    <a:lumOff val="25000"/>
                  </a:schemeClr>
                </a:solidFill>
                <a:latin typeface="Yu Gothic" panose="020B0400000000000000" pitchFamily="34" charset="-128"/>
                <a:ea typeface="Yu Gothic" panose="020B0400000000000000" pitchFamily="34" charset="-128"/>
              </a:rPr>
              <a:t>Soutenir le travail sur l’IA dans l’ensemble du GC</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11" name="TextBox 10"/>
          <p:cNvSpPr txBox="1"/>
          <p:nvPr/>
        </p:nvSpPr>
        <p:spPr>
          <a:xfrm>
            <a:off x="530766" y="3663637"/>
            <a:ext cx="2310902" cy="1261884"/>
          </a:xfrm>
          <a:prstGeom prst="rect">
            <a:avLst/>
          </a:prstGeom>
          <a:noFill/>
        </p:spPr>
        <p:txBody>
          <a:bodyPr wrap="square" rtlCol="0">
            <a:spAutoFit/>
          </a:bodyPr>
          <a:lstStyle/>
          <a:p>
            <a:r>
              <a:rPr lang="fr-CA" sz="2000" b="1" dirty="0">
                <a:solidFill>
                  <a:srgbClr val="7030A0"/>
                </a:solidFill>
                <a:latin typeface="Segoe UI" panose="020B0502040204020203" pitchFamily="34" charset="0"/>
                <a:cs typeface="Segoe UI" panose="020B0502040204020203" pitchFamily="34" charset="0"/>
              </a:rPr>
              <a:t>Comprendre </a:t>
            </a:r>
            <a:br>
              <a:rPr lang="fr-CA" sz="2000" b="1" dirty="0">
                <a:solidFill>
                  <a:srgbClr val="7030A0"/>
                </a:solidFill>
                <a:latin typeface="Segoe UI" panose="020B0502040204020203" pitchFamily="34" charset="0"/>
                <a:cs typeface="Segoe UI" panose="020B0502040204020203" pitchFamily="34" charset="0"/>
              </a:rPr>
            </a:br>
            <a:r>
              <a:rPr lang="fr-CA" sz="2000" b="1" dirty="0">
                <a:solidFill>
                  <a:srgbClr val="7030A0"/>
                </a:solidFill>
                <a:latin typeface="Segoe UI" panose="020B0502040204020203" pitchFamily="34" charset="0"/>
                <a:cs typeface="Segoe UI" panose="020B0502040204020203" pitchFamily="34" charset="0"/>
              </a:rPr>
              <a:t>et mesurer</a:t>
            </a:r>
          </a:p>
          <a:p>
            <a:r>
              <a:rPr lang="fr-CA" sz="1200" dirty="0"/>
              <a:t>l’incidence de l’utilisation de l’IA en concevant et en diffusant des outils et des approches</a:t>
            </a:r>
          </a:p>
        </p:txBody>
      </p:sp>
      <p:sp>
        <p:nvSpPr>
          <p:cNvPr id="12" name="TextBox 11"/>
          <p:cNvSpPr txBox="1"/>
          <p:nvPr/>
        </p:nvSpPr>
        <p:spPr>
          <a:xfrm>
            <a:off x="2841668" y="3658288"/>
            <a:ext cx="2139673" cy="1446550"/>
          </a:xfrm>
          <a:prstGeom prst="rect">
            <a:avLst/>
          </a:prstGeom>
          <a:noFill/>
        </p:spPr>
        <p:txBody>
          <a:bodyPr wrap="square" rtlCol="0">
            <a:spAutoFit/>
          </a:bodyPr>
          <a:lstStyle/>
          <a:p>
            <a:r>
              <a:rPr lang="fr-CA" sz="2000" b="1" dirty="0">
                <a:solidFill>
                  <a:srgbClr val="7030A0"/>
                </a:solidFill>
                <a:latin typeface="Segoe UI" panose="020B0502040204020203" pitchFamily="34" charset="0"/>
                <a:cs typeface="Segoe UI" panose="020B0502040204020203" pitchFamily="34" charset="0"/>
              </a:rPr>
              <a:t>Faire preuve de transparence</a:t>
            </a:r>
          </a:p>
          <a:p>
            <a:r>
              <a:rPr lang="fr-CA" sz="1200" dirty="0"/>
              <a:t>quant à la façon et au moment d’utiliser l’IA, en se fondant sur un besoin clair des utilisateurs et l’intérêt du public</a:t>
            </a:r>
          </a:p>
        </p:txBody>
      </p:sp>
      <p:sp>
        <p:nvSpPr>
          <p:cNvPr id="13" name="TextBox 12"/>
          <p:cNvSpPr txBox="1"/>
          <p:nvPr/>
        </p:nvSpPr>
        <p:spPr>
          <a:xfrm>
            <a:off x="5003774" y="3658288"/>
            <a:ext cx="2282675" cy="1938992"/>
          </a:xfrm>
          <a:prstGeom prst="rect">
            <a:avLst/>
          </a:prstGeom>
          <a:noFill/>
        </p:spPr>
        <p:txBody>
          <a:bodyPr wrap="square" rtlCol="0">
            <a:spAutoFit/>
          </a:bodyPr>
          <a:lstStyle/>
          <a:p>
            <a:r>
              <a:rPr lang="fr-CA" sz="2000" b="1" dirty="0">
                <a:solidFill>
                  <a:srgbClr val="7030A0"/>
                </a:solidFill>
                <a:latin typeface="Segoe UI" panose="020B0502040204020203" pitchFamily="34" charset="0"/>
                <a:cs typeface="Segoe UI" panose="020B0502040204020203" pitchFamily="34" charset="0"/>
              </a:rPr>
              <a:t>Fournir des explications claires</a:t>
            </a:r>
          </a:p>
          <a:p>
            <a:r>
              <a:rPr lang="fr-CA" sz="1200" dirty="0"/>
              <a:t>sur les décisions prises grâce à l’IA tout en offrant des occasions d’examiner les résultats et de remettre en question les décisions</a:t>
            </a:r>
          </a:p>
        </p:txBody>
      </p:sp>
      <p:sp>
        <p:nvSpPr>
          <p:cNvPr id="14" name="TextBox 13"/>
          <p:cNvSpPr txBox="1"/>
          <p:nvPr/>
        </p:nvSpPr>
        <p:spPr>
          <a:xfrm>
            <a:off x="7286449" y="3658288"/>
            <a:ext cx="2310902" cy="2000548"/>
          </a:xfrm>
          <a:prstGeom prst="rect">
            <a:avLst/>
          </a:prstGeom>
          <a:noFill/>
        </p:spPr>
        <p:txBody>
          <a:bodyPr wrap="square" rtlCol="0">
            <a:spAutoFit/>
          </a:bodyPr>
          <a:lstStyle/>
          <a:p>
            <a:r>
              <a:rPr lang="fr-CA" sz="2000" b="1" dirty="0">
                <a:solidFill>
                  <a:srgbClr val="7030A0"/>
                </a:solidFill>
                <a:latin typeface="Segoe UI" panose="020B0502040204020203" pitchFamily="34" charset="0"/>
                <a:cs typeface="Segoe UI" panose="020B0502040204020203" pitchFamily="34" charset="0"/>
              </a:rPr>
              <a:t>Être le plus ouvert possible</a:t>
            </a:r>
          </a:p>
          <a:p>
            <a:r>
              <a:rPr lang="fr-CA" sz="1200" dirty="0"/>
              <a:t>en communiquant le code source, les données sur la formation et d’autres renseignements pertinents et ce, en protégeant les renseignements personnels, l’intégrité du système, ainsi que la sécurité et la défense nationales</a:t>
            </a:r>
          </a:p>
        </p:txBody>
      </p:sp>
      <p:sp>
        <p:nvSpPr>
          <p:cNvPr id="15" name="TextBox 14"/>
          <p:cNvSpPr txBox="1"/>
          <p:nvPr/>
        </p:nvSpPr>
        <p:spPr>
          <a:xfrm>
            <a:off x="516655" y="1494473"/>
            <a:ext cx="11335143" cy="1508105"/>
          </a:xfrm>
          <a:prstGeom prst="rect">
            <a:avLst/>
          </a:prstGeom>
          <a:noFill/>
        </p:spPr>
        <p:txBody>
          <a:bodyPr wrap="square" rtlCol="0">
            <a:spAutoFit/>
          </a:bodyPr>
          <a:lstStyle/>
          <a:p>
            <a:r>
              <a:rPr lang="fr-CA" sz="2400" b="1" dirty="0">
                <a:solidFill>
                  <a:srgbClr val="7030A0"/>
                </a:solidFill>
              </a:rPr>
              <a:t>Le gouvernement du Canada a dirigé l’élaboration des principes directeurs de la référence D9 pour l’IA.</a:t>
            </a:r>
          </a:p>
          <a:p>
            <a:endParaRPr lang="fr-CA" sz="2400" dirty="0"/>
          </a:p>
          <a:p>
            <a:r>
              <a:rPr lang="fr-CA" sz="2000" dirty="0"/>
              <a:t>	Pour assurer une utilisation efficace et éthique de l’IA, le gouvernement devra :</a:t>
            </a:r>
          </a:p>
        </p:txBody>
      </p:sp>
      <p:sp>
        <p:nvSpPr>
          <p:cNvPr id="16" name="TextBox 15"/>
          <p:cNvSpPr txBox="1"/>
          <p:nvPr/>
        </p:nvSpPr>
        <p:spPr>
          <a:xfrm>
            <a:off x="9597351" y="3658288"/>
            <a:ext cx="2282675" cy="2677656"/>
          </a:xfrm>
          <a:prstGeom prst="rect">
            <a:avLst/>
          </a:prstGeom>
          <a:noFill/>
        </p:spPr>
        <p:txBody>
          <a:bodyPr wrap="square" rtlCol="0">
            <a:spAutoFit/>
          </a:bodyPr>
          <a:lstStyle/>
          <a:p>
            <a:r>
              <a:rPr lang="fr-CA" sz="2000" b="1" dirty="0">
                <a:solidFill>
                  <a:srgbClr val="7030A0"/>
                </a:solidFill>
                <a:latin typeface="Segoe UI" panose="020B0502040204020203" pitchFamily="34" charset="0"/>
                <a:cs typeface="Segoe UI" panose="020B0502040204020203" pitchFamily="34" charset="0"/>
              </a:rPr>
              <a:t>Offrir une formation adéquate</a:t>
            </a:r>
          </a:p>
          <a:p>
            <a:r>
              <a:rPr lang="fr-CA" sz="1200" dirty="0"/>
              <a:t>pour que les employés du gouvernement qui conçoivent et utilisent des solutions d’IA aient les compétences nécessaires en matière de conception, de fonctionnement et de mise en œuvre responsables pour améliorer les services gouvernementaux fondés sur l’IA</a:t>
            </a:r>
          </a:p>
        </p:txBody>
      </p:sp>
      <p:sp>
        <p:nvSpPr>
          <p:cNvPr id="17" name="TextBox 16"/>
          <p:cNvSpPr txBox="1"/>
          <p:nvPr/>
        </p:nvSpPr>
        <p:spPr>
          <a:xfrm>
            <a:off x="11521831" y="6396335"/>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17</a:t>
            </a:r>
            <a:endParaRPr lang="en-CA" sz="2400" dirty="0">
              <a:latin typeface="Arial Narrow" panose="020B0606020202030204" pitchFamily="34" charset="0"/>
            </a:endParaRPr>
          </a:p>
        </p:txBody>
      </p:sp>
      <p:sp>
        <p:nvSpPr>
          <p:cNvPr id="20" name="Rectangle 19"/>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1" name="Rectangle 20"/>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393082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Politiques et orientation</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3" name="TextBox 2"/>
          <p:cNvSpPr txBox="1"/>
          <p:nvPr/>
        </p:nvSpPr>
        <p:spPr>
          <a:xfrm>
            <a:off x="927101" y="1435100"/>
            <a:ext cx="9613900" cy="4339650"/>
          </a:xfrm>
          <a:prstGeom prst="rect">
            <a:avLst/>
          </a:prstGeom>
          <a:noFill/>
        </p:spPr>
        <p:txBody>
          <a:bodyPr wrap="square" rtlCol="0">
            <a:spAutoFit/>
          </a:bodyPr>
          <a:lstStyle/>
          <a:p>
            <a:r>
              <a:rPr lang="fr-CA" sz="2400" dirty="0">
                <a:latin typeface="Yu Gothic" panose="020B0400000000000000" pitchFamily="34" charset="-128"/>
                <a:ea typeface="Yu Gothic" panose="020B0400000000000000" pitchFamily="34" charset="-128"/>
              </a:rPr>
              <a:t>Le Secrétariat du Conseil du Trésor (SCT) a mis en œuvre les règles, les normes et les outils nécessaires pour mettre en œuvre l’IA de façon responsable : </a:t>
            </a:r>
          </a:p>
          <a:p>
            <a:endParaRPr lang="fr-CA" sz="2400" dirty="0">
              <a:latin typeface="Yu Gothic" panose="020B0400000000000000" pitchFamily="34" charset="-128"/>
              <a:ea typeface="Yu Gothic" panose="020B0400000000000000" pitchFamily="34" charset="-128"/>
            </a:endParaRPr>
          </a:p>
          <a:p>
            <a:pPr marL="1028700" lvl="1" indent="-285750">
              <a:buFont typeface="Arial" panose="020B0604020202020204" pitchFamily="34" charset="0"/>
              <a:buChar char="•"/>
            </a:pPr>
            <a:r>
              <a:rPr lang="fr-CA" sz="2400" dirty="0">
                <a:latin typeface="Yu Gothic" panose="020B0400000000000000" pitchFamily="34" charset="-128"/>
                <a:ea typeface="Yu Gothic" panose="020B0400000000000000" pitchFamily="34" charset="-128"/>
                <a:hlinkClick r:id="rId3"/>
              </a:rPr>
              <a:t>Directive sur la prise de décisions automatisée</a:t>
            </a:r>
          </a:p>
          <a:p>
            <a:pPr marL="1028700" lvl="1" indent="-285750">
              <a:buFont typeface="Arial" panose="020B0604020202020204" pitchFamily="34" charset="0"/>
              <a:buChar char="•"/>
            </a:pPr>
            <a:r>
              <a:rPr lang="fr-CA" sz="2400" dirty="0">
                <a:latin typeface="Yu Gothic" panose="020B0400000000000000" pitchFamily="34" charset="-128"/>
                <a:ea typeface="Yu Gothic" panose="020B0400000000000000" pitchFamily="34" charset="-128"/>
                <a:hlinkClick r:id="rId4"/>
              </a:rPr>
              <a:t>Évaluation de l’incidence des algorithmiques</a:t>
            </a:r>
          </a:p>
          <a:p>
            <a:pPr marL="1485900" lvl="2" indent="-285750">
              <a:buFont typeface="Arial" panose="020B0604020202020204" pitchFamily="34" charset="0"/>
              <a:buChar char="•"/>
            </a:pPr>
            <a:r>
              <a:rPr lang="fr-CA" sz="2400" dirty="0">
                <a:latin typeface="Yu Gothic" panose="020B0400000000000000" pitchFamily="34" charset="-128"/>
                <a:ea typeface="Yu Gothic" panose="020B0400000000000000" pitchFamily="34" charset="-128"/>
              </a:rPr>
              <a:t>Questionnaire d’une durée de 35 minutes qui aide les ministères à évaluer les niveaux de risque et l’incidence des applications de l’IA pour une initiative donnée</a:t>
            </a:r>
          </a:p>
          <a:p>
            <a:pPr marL="1028700" lvl="1" indent="-285750">
              <a:buFont typeface="Arial" panose="020B0604020202020204" pitchFamily="34" charset="0"/>
              <a:buChar char="•"/>
            </a:pPr>
            <a:r>
              <a:rPr lang="fr-CA" sz="2400" dirty="0">
                <a:latin typeface="Yu Gothic" panose="020B0400000000000000" pitchFamily="34" charset="-128"/>
                <a:ea typeface="Yu Gothic" panose="020B0400000000000000" pitchFamily="34" charset="-128"/>
                <a:hlinkClick r:id="rId5"/>
              </a:rPr>
              <a:t>Liste de fournisseurs d’IA préqualifiés</a:t>
            </a:r>
          </a:p>
          <a:p>
            <a:pPr lvl="1" indent="0">
              <a:buNone/>
            </a:pPr>
            <a:endParaRPr lang="fr-CA" dirty="0">
              <a:latin typeface="Yu Gothic" panose="020B0400000000000000" pitchFamily="34" charset="-128"/>
              <a:ea typeface="Yu Gothic" panose="020B0400000000000000" pitchFamily="34" charset="-128"/>
            </a:endParaRPr>
          </a:p>
          <a:p>
            <a:endParaRPr lang="fr-CA" dirty="0">
              <a:latin typeface="Yu Gothic" panose="020B0400000000000000" pitchFamily="34" charset="-128"/>
              <a:ea typeface="Yu Gothic" panose="020B0400000000000000" pitchFamily="34" charset="-128"/>
            </a:endParaRPr>
          </a:p>
        </p:txBody>
      </p:sp>
      <p:sp>
        <p:nvSpPr>
          <p:cNvPr id="7" name="TextBox 6"/>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18</a:t>
            </a:r>
            <a:endParaRPr lang="en-CA" sz="2400" dirty="0">
              <a:latin typeface="Arial Narrow" panose="020B0606020202030204" pitchFamily="34" charset="0"/>
            </a:endParaRPr>
          </a:p>
        </p:txBody>
      </p:sp>
      <p:sp>
        <p:nvSpPr>
          <p:cNvPr id="8" name="Rectangle 7"/>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9" name="Rectangle 8"/>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21378099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Prochaines dix étapes</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7" name="TextBox 6"/>
          <p:cNvSpPr txBox="1"/>
          <p:nvPr/>
        </p:nvSpPr>
        <p:spPr>
          <a:xfrm>
            <a:off x="745256" y="1049297"/>
            <a:ext cx="10824444" cy="3493264"/>
          </a:xfrm>
          <a:prstGeom prst="rect">
            <a:avLst/>
          </a:prstGeom>
          <a:noFill/>
        </p:spPr>
        <p:txBody>
          <a:bodyPr wrap="square" rtlCol="0">
            <a:spAutoFit/>
          </a:bodyPr>
          <a:lstStyle/>
          <a:p>
            <a:pPr marL="342900" lvl="0" indent="-342900">
              <a:buFont typeface="+mj-lt"/>
              <a:buAutoNum type="arabicPeriod"/>
            </a:pPr>
            <a:r>
              <a:rPr lang="fr-CA" sz="1700" dirty="0">
                <a:latin typeface="Segoe Condensed" panose="020B0606040200020203" pitchFamily="34" charset="0"/>
              </a:rPr>
              <a:t>Obtenir le </a:t>
            </a:r>
            <a:r>
              <a:rPr lang="fr-CA" sz="1700" b="1" dirty="0">
                <a:latin typeface="Segoe Condensed" panose="020B0606040200020203" pitchFamily="34" charset="0"/>
              </a:rPr>
              <a:t>nuage</a:t>
            </a:r>
            <a:r>
              <a:rPr lang="fr-CA" sz="1700" dirty="0">
                <a:latin typeface="Segoe Condensed" panose="020B0606040200020203" pitchFamily="34" charset="0"/>
              </a:rPr>
              <a:t> et fournir l’accès à votre personnel</a:t>
            </a:r>
          </a:p>
          <a:p>
            <a:pPr marL="342900" lvl="0" indent="-342900">
              <a:buFont typeface="+mj-lt"/>
              <a:buAutoNum type="arabicPeriod"/>
            </a:pPr>
            <a:r>
              <a:rPr lang="fr-CA" sz="1700" dirty="0">
                <a:latin typeface="Segoe Condensed" panose="020B0606040200020203" pitchFamily="34" charset="0"/>
              </a:rPr>
              <a:t>Migrer ou établir vos </a:t>
            </a:r>
            <a:r>
              <a:rPr lang="fr-CA" sz="1700" b="1" dirty="0">
                <a:latin typeface="Segoe Condensed" panose="020B0606040200020203" pitchFamily="34" charset="0"/>
              </a:rPr>
              <a:t>applications et données opérationnelles vers le nuage</a:t>
            </a:r>
          </a:p>
          <a:p>
            <a:pPr marL="342900" lvl="0" indent="-342900">
              <a:buFont typeface="+mj-lt"/>
              <a:buAutoNum type="arabicPeriod"/>
            </a:pPr>
            <a:r>
              <a:rPr lang="fr-CA" sz="1700" dirty="0">
                <a:latin typeface="Segoe Condensed" panose="020B0606040200020203" pitchFamily="34" charset="0"/>
              </a:rPr>
              <a:t>Fournir à votre personnel </a:t>
            </a:r>
            <a:r>
              <a:rPr lang="fr-CA" sz="1700" b="1" dirty="0">
                <a:latin typeface="Segoe Condensed" panose="020B0606040200020203" pitchFamily="34" charset="0"/>
              </a:rPr>
              <a:t>l’accès aux outils de données modernes </a:t>
            </a:r>
            <a:r>
              <a:rPr lang="fr-CA" sz="1700" dirty="0">
                <a:latin typeface="Segoe Condensed" panose="020B0606040200020203" pitchFamily="34" charset="0"/>
              </a:rPr>
              <a:t>(Python et R) et à l’équipement dont ils ont besoin :</a:t>
            </a:r>
          </a:p>
          <a:p>
            <a:pPr marL="800100" lvl="1" indent="-342900">
              <a:buFont typeface="+mj-lt"/>
              <a:buAutoNum type="arabicPeriod"/>
            </a:pPr>
            <a:r>
              <a:rPr lang="fr-CA" sz="1700" dirty="0">
                <a:latin typeface="Segoe Condensed" panose="020B0606040200020203" pitchFamily="34" charset="0"/>
              </a:rPr>
              <a:t>Accélérateurs de GPU</a:t>
            </a:r>
          </a:p>
          <a:p>
            <a:pPr marL="800100" lvl="1" indent="-342900">
              <a:buFont typeface="+mj-lt"/>
              <a:buAutoNum type="arabicPeriod"/>
            </a:pPr>
            <a:r>
              <a:rPr lang="fr-CA" sz="1700" dirty="0">
                <a:latin typeface="Segoe Condensed" panose="020B0606040200020203" pitchFamily="34" charset="0"/>
              </a:rPr>
              <a:t>Linux</a:t>
            </a:r>
          </a:p>
          <a:p>
            <a:pPr marL="800100" lvl="1" indent="-342900">
              <a:buFont typeface="+mj-lt"/>
              <a:buAutoNum type="arabicPeriod"/>
            </a:pPr>
            <a:r>
              <a:rPr lang="fr-CA" sz="1700" dirty="0">
                <a:latin typeface="Segoe Condensed" panose="020B0606040200020203" pitchFamily="34" charset="0"/>
              </a:rPr>
              <a:t>Bibliothèques (Tensorflow, Keras, etc.)</a:t>
            </a:r>
          </a:p>
          <a:p>
            <a:pPr marL="342900" lvl="0" indent="-342900">
              <a:buFont typeface="+mj-lt"/>
              <a:buAutoNum type="arabicPeriod"/>
            </a:pPr>
            <a:r>
              <a:rPr lang="fr-CA" sz="1700" dirty="0">
                <a:latin typeface="Segoe Condensed" panose="020B0606040200020203" pitchFamily="34" charset="0"/>
              </a:rPr>
              <a:t>Former ou trouver des </a:t>
            </a:r>
            <a:r>
              <a:rPr lang="fr-CA" sz="1700" b="1" dirty="0">
                <a:latin typeface="Segoe Condensed" panose="020B0606040200020203" pitchFamily="34" charset="0"/>
              </a:rPr>
              <a:t>experts spécialisés</a:t>
            </a:r>
            <a:endParaRPr lang="fr-CA" sz="1700" dirty="0">
              <a:latin typeface="Segoe Condensed" panose="020B0606040200020203" pitchFamily="34" charset="0"/>
            </a:endParaRPr>
          </a:p>
          <a:p>
            <a:pPr marL="342900" lvl="0" indent="-342900">
              <a:buFont typeface="+mj-lt"/>
              <a:buAutoNum type="arabicPeriod"/>
            </a:pPr>
            <a:r>
              <a:rPr lang="fr-CA" sz="1700" dirty="0">
                <a:latin typeface="Segoe Condensed" panose="020B0606040200020203" pitchFamily="34" charset="0"/>
              </a:rPr>
              <a:t>Commencer à effectuer des </a:t>
            </a:r>
            <a:r>
              <a:rPr lang="fr-CA" sz="1700" b="1" dirty="0">
                <a:latin typeface="Segoe Condensed" panose="020B0606040200020203" pitchFamily="34" charset="0"/>
              </a:rPr>
              <a:t>analyses et des visualisations modernes </a:t>
            </a:r>
            <a:r>
              <a:rPr lang="fr-CA" sz="1700" dirty="0">
                <a:latin typeface="Segoe Condensed" panose="020B0606040200020203" pitchFamily="34" charset="0"/>
              </a:rPr>
              <a:t>afin de comprendre vos données</a:t>
            </a:r>
          </a:p>
          <a:p>
            <a:pPr marL="342900" lvl="0" indent="-342900">
              <a:buFont typeface="+mj-lt"/>
              <a:buAutoNum type="arabicPeriod"/>
            </a:pPr>
            <a:r>
              <a:rPr lang="fr-CA" sz="1700" dirty="0">
                <a:latin typeface="Segoe Condensed" panose="020B0606040200020203" pitchFamily="34" charset="0"/>
              </a:rPr>
              <a:t>Renforcer les </a:t>
            </a:r>
            <a:r>
              <a:rPr lang="fr-CA" sz="1700" b="1" dirty="0">
                <a:latin typeface="Segoe Condensed" panose="020B0606040200020203" pitchFamily="34" charset="0"/>
              </a:rPr>
              <a:t>capacités DevOps </a:t>
            </a:r>
            <a:r>
              <a:rPr lang="fr-CA" sz="1700" dirty="0">
                <a:latin typeface="Segoe Condensed" panose="020B0606040200020203" pitchFamily="34" charset="0"/>
              </a:rPr>
              <a:t>(essais, intégration ou déploiement continu, « conteneurisation », informatique regroupée)</a:t>
            </a:r>
          </a:p>
          <a:p>
            <a:pPr marL="342900" lvl="0" indent="-342900">
              <a:buFont typeface="+mj-lt"/>
              <a:buAutoNum type="arabicPeriod"/>
            </a:pPr>
            <a:r>
              <a:rPr lang="fr-CA" sz="1700" dirty="0">
                <a:latin typeface="Segoe Condensed" panose="020B0606040200020203" pitchFamily="34" charset="0"/>
              </a:rPr>
              <a:t>Choisir un </a:t>
            </a:r>
            <a:r>
              <a:rPr lang="fr-CA" sz="1700" b="1" dirty="0">
                <a:latin typeface="Segoe Condensed" panose="020B0606040200020203" pitchFamily="34" charset="0"/>
              </a:rPr>
              <a:t>problème opérationnel</a:t>
            </a:r>
          </a:p>
          <a:p>
            <a:pPr marL="342900" lvl="0" indent="-342900">
              <a:buFont typeface="+mj-lt"/>
              <a:buAutoNum type="arabicPeriod"/>
            </a:pPr>
            <a:r>
              <a:rPr lang="fr-CA" sz="1700" b="1" dirty="0">
                <a:latin typeface="Segoe Condensed" panose="020B0606040200020203" pitchFamily="34" charset="0"/>
              </a:rPr>
              <a:t>Élaborer et mettre à l’essai </a:t>
            </a:r>
            <a:r>
              <a:rPr lang="fr-CA" sz="1700" dirty="0">
                <a:latin typeface="Segoe Condensed" panose="020B0606040200020203" pitchFamily="34" charset="0"/>
              </a:rPr>
              <a:t>vos modèles (continuellement)</a:t>
            </a:r>
          </a:p>
          <a:p>
            <a:pPr marL="342900" lvl="0" indent="-342900">
              <a:buFont typeface="+mj-lt"/>
              <a:buAutoNum type="arabicPeriod"/>
            </a:pPr>
            <a:r>
              <a:rPr lang="fr-CA" sz="1700" dirty="0">
                <a:latin typeface="Segoe Condensed" panose="020B0606040200020203" pitchFamily="34" charset="0"/>
              </a:rPr>
              <a:t>Créer un </a:t>
            </a:r>
            <a:r>
              <a:rPr lang="fr-CA" sz="1700" b="1" dirty="0">
                <a:latin typeface="Segoe Condensed" panose="020B0606040200020203" pitchFamily="34" charset="0"/>
              </a:rPr>
              <a:t>pipeline de données </a:t>
            </a:r>
            <a:r>
              <a:rPr lang="fr-CA" sz="1700" dirty="0">
                <a:latin typeface="Segoe Condensed" panose="020B0606040200020203" pitchFamily="34" charset="0"/>
              </a:rPr>
              <a:t>axé sur vos modèles</a:t>
            </a:r>
          </a:p>
          <a:p>
            <a:pPr marL="342900" lvl="0" indent="-342900">
              <a:buFont typeface="+mj-lt"/>
              <a:buAutoNum type="arabicPeriod"/>
            </a:pPr>
            <a:r>
              <a:rPr lang="fr-CA" sz="1700" dirty="0">
                <a:latin typeface="Segoe Condensed" panose="020B0606040200020203" pitchFamily="34" charset="0"/>
              </a:rPr>
              <a:t>Améliorer les </a:t>
            </a:r>
            <a:r>
              <a:rPr lang="fr-CA" sz="1700" b="1" dirty="0">
                <a:latin typeface="Segoe Condensed" panose="020B0606040200020203" pitchFamily="34" charset="0"/>
              </a:rPr>
              <a:t>politiques, les services et les résultats des programmes </a:t>
            </a:r>
            <a:r>
              <a:rPr lang="fr-CA" sz="1700" dirty="0">
                <a:latin typeface="Segoe Condensed" panose="020B0606040200020203" pitchFamily="34" charset="0"/>
              </a:rPr>
              <a:t>au moyen de l’IA</a:t>
            </a:r>
          </a:p>
        </p:txBody>
      </p:sp>
      <p:sp>
        <p:nvSpPr>
          <p:cNvPr id="8" name="TextBox 7"/>
          <p:cNvSpPr txBox="1"/>
          <p:nvPr/>
        </p:nvSpPr>
        <p:spPr>
          <a:xfrm>
            <a:off x="4459762" y="5934832"/>
            <a:ext cx="7550809" cy="646331"/>
          </a:xfrm>
          <a:prstGeom prst="rect">
            <a:avLst/>
          </a:prstGeom>
          <a:noFill/>
        </p:spPr>
        <p:txBody>
          <a:bodyPr wrap="square" rtlCol="0">
            <a:spAutoFit/>
          </a:bodyPr>
          <a:lstStyle/>
          <a:p>
            <a:pPr lvl="0"/>
            <a:r>
              <a:rPr lang="fr-CA" dirty="0">
                <a:latin typeface="Segoe Condensed" panose="020B0606040200020203" pitchFamily="34" charset="0"/>
              </a:rPr>
              <a:t>...si vous n’êtes pas prêt à adopter les points 1 à 6, vous n’êtes pas prêt à appliquer l’intelligence artificielle aux problèmes opérationnels. </a:t>
            </a:r>
          </a:p>
        </p:txBody>
      </p:sp>
      <p:sp>
        <p:nvSpPr>
          <p:cNvPr id="9" name="TextBox 8"/>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19</a:t>
            </a:r>
            <a:endParaRPr lang="en-CA" sz="2400" dirty="0">
              <a:latin typeface="Arial Narrow" panose="020B0606020202030204" pitchFamily="34" charset="0"/>
            </a:endParaRPr>
          </a:p>
        </p:txBody>
      </p:sp>
      <p:sp>
        <p:nvSpPr>
          <p:cNvPr id="10" name="Rectangle 9"/>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1" name="Rectangle 10"/>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1102327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 name="TextBox 4"/>
          <p:cNvSpPr txBox="1"/>
          <p:nvPr/>
        </p:nvSpPr>
        <p:spPr>
          <a:xfrm>
            <a:off x="436098" y="98474"/>
            <a:ext cx="9312812"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Défini</a:t>
            </a:r>
          </a:p>
        </p:txBody>
      </p:sp>
      <p:sp>
        <p:nvSpPr>
          <p:cNvPr id="6" name="Rectangle 5"/>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5126" name="Picture 6" descr="Artificial Intelligence, Brain, Think, Control"/>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15740" y="2591406"/>
            <a:ext cx="2944800" cy="1963201"/>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p:cNvSpPr txBox="1"/>
          <p:nvPr/>
        </p:nvSpPr>
        <p:spPr>
          <a:xfrm>
            <a:off x="5025540" y="2591406"/>
            <a:ext cx="4950269" cy="1846659"/>
          </a:xfrm>
          <a:prstGeom prst="rect">
            <a:avLst/>
          </a:prstGeom>
          <a:noFill/>
        </p:spPr>
        <p:txBody>
          <a:bodyPr wrap="square" rtlCol="0">
            <a:spAutoFit/>
          </a:bodyPr>
          <a:lstStyle/>
          <a:p>
            <a:r>
              <a:rPr lang="fr-CA" sz="2400" b="1" dirty="0">
                <a:solidFill>
                  <a:srgbClr val="7030A0"/>
                </a:solidFill>
                <a:latin typeface="Segoe UI" panose="020B0502040204020203" pitchFamily="34" charset="0"/>
                <a:cs typeface="Segoe UI" panose="020B0502040204020203" pitchFamily="34" charset="0"/>
              </a:rPr>
              <a:t>Intelligence artificielle (IA)</a:t>
            </a:r>
          </a:p>
          <a:p>
            <a:r>
              <a:rPr lang="fr-CA" dirty="0">
                <a:solidFill>
                  <a:schemeClr val="tx1">
                    <a:lumMod val="75000"/>
                    <a:lumOff val="25000"/>
                  </a:schemeClr>
                </a:solidFill>
                <a:latin typeface="Segoe UI" panose="020B0502040204020203" pitchFamily="34" charset="0"/>
                <a:cs typeface="Segoe UI" panose="020B0502040204020203" pitchFamily="34" charset="0"/>
              </a:rPr>
              <a:t>Terme utilisé pour décrire une série de technologies liées entre elles et destinées à simuler et à améliorer les capacités cognitives humaines, telles que la reconnaissance des tendances, le jugement, la vision ou l’ouïe.</a:t>
            </a:r>
          </a:p>
        </p:txBody>
      </p:sp>
      <p:sp>
        <p:nvSpPr>
          <p:cNvPr id="8" name="TextBox 7"/>
          <p:cNvSpPr txBox="1"/>
          <p:nvPr/>
        </p:nvSpPr>
        <p:spPr>
          <a:xfrm>
            <a:off x="11573819" y="6311462"/>
            <a:ext cx="825062" cy="369332"/>
          </a:xfrm>
          <a:prstGeom prst="rect">
            <a:avLst/>
          </a:prstGeom>
          <a:noFill/>
        </p:spPr>
        <p:txBody>
          <a:bodyPr wrap="square" rtlCol="0">
            <a:spAutoFit/>
          </a:bodyPr>
          <a:lstStyle/>
          <a:p>
            <a:r>
              <a:rPr lang="en-US" dirty="0" smtClean="0"/>
              <a:t>2</a:t>
            </a:r>
            <a:endParaRPr lang="en-CA" dirty="0"/>
          </a:p>
        </p:txBody>
      </p:sp>
    </p:spTree>
    <p:extLst>
      <p:ext uri="{BB962C8B-B14F-4D97-AF65-F5344CB8AC3E}">
        <p14:creationId xmlns:p14="http://schemas.microsoft.com/office/powerpoint/2010/main" val="36709492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Prochaines étapes pratiques</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7" name="TextBox 6"/>
          <p:cNvSpPr txBox="1"/>
          <p:nvPr/>
        </p:nvSpPr>
        <p:spPr>
          <a:xfrm>
            <a:off x="669056" y="2420897"/>
            <a:ext cx="10824444" cy="2862322"/>
          </a:xfrm>
          <a:prstGeom prst="rect">
            <a:avLst/>
          </a:prstGeom>
          <a:noFill/>
        </p:spPr>
        <p:txBody>
          <a:bodyPr wrap="square" rtlCol="0">
            <a:spAutoFit/>
          </a:bodyPr>
          <a:lstStyle/>
          <a:p>
            <a:pPr lvl="0"/>
            <a:r>
              <a:rPr lang="fr-CA" sz="2000" dirty="0">
                <a:latin typeface="Yu Gothic" panose="020B0400000000000000" pitchFamily="34" charset="-128"/>
                <a:ea typeface="Yu Gothic" panose="020B0400000000000000" pitchFamily="34" charset="-128"/>
              </a:rPr>
              <a:t>Envoyer un courriel à </a:t>
            </a:r>
            <a:r>
              <a:rPr lang="fr-CA" sz="2000" dirty="0">
                <a:latin typeface="Yu Gothic" panose="020B0400000000000000" pitchFamily="34" charset="-128"/>
                <a:ea typeface="Yu Gothic" panose="020B0400000000000000" pitchFamily="34" charset="-128"/>
                <a:hlinkClick r:id="rId3"/>
              </a:rPr>
              <a:t>neil.bouwer@Canada.ca</a:t>
            </a:r>
            <a:r>
              <a:rPr lang="fr-CA" sz="2000" dirty="0">
                <a:latin typeface="Yu Gothic" panose="020B0400000000000000" pitchFamily="34" charset="-128"/>
                <a:ea typeface="Yu Gothic" panose="020B0400000000000000" pitchFamily="34" charset="-128"/>
              </a:rPr>
              <a:t> pour discuter de l’</a:t>
            </a:r>
            <a:r>
              <a:rPr lang="fr-CA" sz="2000" b="1" dirty="0">
                <a:latin typeface="Yu Gothic" panose="020B0400000000000000" pitchFamily="34" charset="-128"/>
                <a:ea typeface="Yu Gothic" panose="020B0400000000000000" pitchFamily="34" charset="-128"/>
              </a:rPr>
              <a:t>IA afin d’améliorer les programmes, les politiques et les services</a:t>
            </a:r>
          </a:p>
          <a:p>
            <a:pPr lvl="0"/>
            <a:endParaRPr lang="fr-CA" sz="2000" dirty="0">
              <a:latin typeface="Yu Gothic" panose="020B0400000000000000" pitchFamily="34" charset="-128"/>
              <a:ea typeface="Yu Gothic" panose="020B0400000000000000" pitchFamily="34" charset="-128"/>
            </a:endParaRPr>
          </a:p>
          <a:p>
            <a:pPr lvl="0"/>
            <a:r>
              <a:rPr lang="fr-CA" sz="2000" dirty="0">
                <a:latin typeface="Yu Gothic" panose="020B0400000000000000" pitchFamily="34" charset="-128"/>
                <a:ea typeface="Yu Gothic" panose="020B0400000000000000" pitchFamily="34" charset="-128"/>
              </a:rPr>
              <a:t>Envoyer un courriel à </a:t>
            </a:r>
            <a:r>
              <a:rPr lang="fr-CA" sz="2000" dirty="0">
                <a:latin typeface="Yu Gothic" panose="020B0400000000000000" pitchFamily="34" charset="-128"/>
                <a:ea typeface="Yu Gothic" panose="020B0400000000000000" pitchFamily="34" charset="-128"/>
                <a:hlinkClick r:id="rId4"/>
              </a:rPr>
              <a:t>christopher.allison@Canada.ca</a:t>
            </a:r>
            <a:r>
              <a:rPr lang="fr-CA" sz="2000" dirty="0">
                <a:latin typeface="Yu Gothic" panose="020B0400000000000000" pitchFamily="34" charset="-128"/>
                <a:ea typeface="Yu Gothic" panose="020B0400000000000000" pitchFamily="34" charset="-128"/>
              </a:rPr>
              <a:t> pour pouvoir collaborer à des </a:t>
            </a:r>
            <a:r>
              <a:rPr lang="fr-CA" sz="2000" b="1" dirty="0">
                <a:latin typeface="Yu Gothic" panose="020B0400000000000000" pitchFamily="34" charset="-128"/>
                <a:ea typeface="Yu Gothic" panose="020B0400000000000000" pitchFamily="34" charset="-128"/>
              </a:rPr>
              <a:t>projets exploratoires en IA </a:t>
            </a:r>
            <a:r>
              <a:rPr lang="fr-CA" sz="2000" dirty="0">
                <a:latin typeface="Yu Gothic" panose="020B0400000000000000" pitchFamily="34" charset="-128"/>
                <a:ea typeface="Yu Gothic" panose="020B0400000000000000" pitchFamily="34" charset="-128"/>
              </a:rPr>
              <a:t>avec l’Académie du numérique de l’EFPC</a:t>
            </a:r>
          </a:p>
          <a:p>
            <a:pPr lvl="0"/>
            <a:endParaRPr lang="fr-CA" sz="2000" dirty="0">
              <a:latin typeface="Yu Gothic" panose="020B0400000000000000" pitchFamily="34" charset="-128"/>
              <a:ea typeface="Yu Gothic" panose="020B0400000000000000" pitchFamily="34" charset="-128"/>
            </a:endParaRPr>
          </a:p>
          <a:p>
            <a:pPr lvl="0"/>
            <a:r>
              <a:rPr lang="fr-CA" sz="2000" dirty="0">
                <a:latin typeface="Yu Gothic" panose="020B0400000000000000" pitchFamily="34" charset="-128"/>
                <a:ea typeface="Yu Gothic" panose="020B0400000000000000" pitchFamily="34" charset="-128"/>
              </a:rPr>
              <a:t>Envoyer un courriel à </a:t>
            </a:r>
            <a:r>
              <a:rPr lang="fr-CA" sz="2000" dirty="0">
                <a:latin typeface="Yu Gothic" panose="020B0400000000000000" pitchFamily="34" charset="-128"/>
                <a:ea typeface="Yu Gothic" panose="020B0400000000000000" pitchFamily="34" charset="-128"/>
                <a:hlinkClick r:id="rId5"/>
              </a:rPr>
              <a:t>csps.digitalacademy-academiedunumerique.efpc@canada.ca</a:t>
            </a:r>
            <a:r>
              <a:rPr lang="fr-CA" sz="2000" dirty="0">
                <a:latin typeface="Yu Gothic" panose="020B0400000000000000" pitchFamily="34" charset="-128"/>
                <a:ea typeface="Yu Gothic" panose="020B0400000000000000" pitchFamily="34" charset="-128"/>
              </a:rPr>
              <a:t> pour obtenir de l’information sur </a:t>
            </a:r>
            <a:r>
              <a:rPr lang="fr-CA" sz="2000" b="1" dirty="0">
                <a:latin typeface="Yu Gothic" panose="020B0400000000000000" pitchFamily="34" charset="-128"/>
                <a:ea typeface="Yu Gothic" panose="020B0400000000000000" pitchFamily="34" charset="-128"/>
              </a:rPr>
              <a:t>l’Académie du numérique de l’EFPC </a:t>
            </a:r>
            <a:r>
              <a:rPr lang="fr-CA" sz="2000" dirty="0">
                <a:latin typeface="Yu Gothic" panose="020B0400000000000000" pitchFamily="34" charset="-128"/>
                <a:ea typeface="Yu Gothic" panose="020B0400000000000000" pitchFamily="34" charset="-128"/>
              </a:rPr>
              <a:t>et le renforcement des capacités et des mentalités dans le domaine du numérique</a:t>
            </a:r>
          </a:p>
        </p:txBody>
      </p:sp>
      <p:sp>
        <p:nvSpPr>
          <p:cNvPr id="8" name="TextBox 7"/>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20</a:t>
            </a:r>
            <a:endParaRPr lang="en-CA" sz="2400" dirty="0">
              <a:latin typeface="Arial Narrow" panose="020B0606020202030204" pitchFamily="34" charset="0"/>
            </a:endParaRPr>
          </a:p>
        </p:txBody>
      </p:sp>
      <p:sp>
        <p:nvSpPr>
          <p:cNvPr id="9" name="Rectangle 8"/>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0" name="Rectangle 9"/>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25821278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7" y="98474"/>
            <a:ext cx="11088495"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Annexe sur l’IA</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7" name="TextBox 6"/>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21</a:t>
            </a:r>
            <a:endParaRPr lang="en-CA" sz="2400" dirty="0">
              <a:latin typeface="Arial Narrow" panose="020B0606020202030204" pitchFamily="34" charset="0"/>
            </a:endParaRPr>
          </a:p>
        </p:txBody>
      </p:sp>
      <p:sp>
        <p:nvSpPr>
          <p:cNvPr id="8" name="Rectangle 7"/>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9" name="Rectangle 8"/>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086596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Liste de lecture </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7" name="TextBox 6"/>
          <p:cNvSpPr txBox="1"/>
          <p:nvPr/>
        </p:nvSpPr>
        <p:spPr>
          <a:xfrm>
            <a:off x="2091260" y="1351170"/>
            <a:ext cx="3344340" cy="1015663"/>
          </a:xfrm>
          <a:prstGeom prst="rect">
            <a:avLst/>
          </a:prstGeom>
          <a:noFill/>
        </p:spPr>
        <p:txBody>
          <a:bodyPr wrap="square" rtlCol="0">
            <a:spAutoFit/>
          </a:bodyPr>
          <a:lstStyle/>
          <a:p>
            <a:pPr lvl="0"/>
            <a:r>
              <a:rPr lang="fr-CA" sz="2000" b="1" dirty="0">
                <a:latin typeface="Yu Gothic" panose="020B0400000000000000" pitchFamily="34" charset="-128"/>
                <a:ea typeface="Yu Gothic" panose="020B0400000000000000" pitchFamily="34" charset="-128"/>
              </a:rPr>
              <a:t>Prediction Machines</a:t>
            </a:r>
          </a:p>
          <a:p>
            <a:pPr lvl="0"/>
            <a:r>
              <a:rPr lang="fr-CA" sz="2000" dirty="0">
                <a:latin typeface="Yu Gothic" panose="020B0400000000000000" pitchFamily="34" charset="-128"/>
                <a:ea typeface="Yu Gothic" panose="020B0400000000000000" pitchFamily="34" charset="-128"/>
              </a:rPr>
              <a:t>Ajay Agrawal, Avi Goldfarb et Joshua Gans </a:t>
            </a:r>
          </a:p>
        </p:txBody>
      </p:sp>
      <p:sp>
        <p:nvSpPr>
          <p:cNvPr id="8" name="AutoShape 4" descr="Prediction Machines: The Simple Economics of Artificial Intelligence by Ajay Agrawal"/>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pic>
        <p:nvPicPr>
          <p:cNvPr id="10" name="Picture 9"/>
          <p:cNvPicPr>
            <a:picLocks noChangeAspect="1"/>
          </p:cNvPicPr>
          <p:nvPr/>
        </p:nvPicPr>
        <p:blipFill>
          <a:blip r:embed="rId3"/>
          <a:stretch>
            <a:fillRect/>
          </a:stretch>
        </p:blipFill>
        <p:spPr>
          <a:xfrm>
            <a:off x="612775" y="1351170"/>
            <a:ext cx="1470319" cy="2217530"/>
          </a:xfrm>
          <a:prstGeom prst="rect">
            <a:avLst/>
          </a:prstGeom>
        </p:spPr>
      </p:pic>
      <p:pic>
        <p:nvPicPr>
          <p:cNvPr id="7176" name="Picture 8" descr="Edge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05476" y="1371738"/>
            <a:ext cx="3116862" cy="221753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p:nvSpPr>
        <p:spPr>
          <a:xfrm>
            <a:off x="8822338" y="1351170"/>
            <a:ext cx="3001244" cy="1354217"/>
          </a:xfrm>
          <a:prstGeom prst="rect">
            <a:avLst/>
          </a:prstGeom>
          <a:noFill/>
        </p:spPr>
        <p:txBody>
          <a:bodyPr wrap="square" rtlCol="0">
            <a:spAutoFit/>
          </a:bodyPr>
          <a:lstStyle/>
          <a:p>
            <a:pPr lvl="0"/>
            <a:r>
              <a:rPr lang="fr-CA" sz="2000" b="1" dirty="0">
                <a:latin typeface="Yu Gothic" panose="020B0400000000000000" pitchFamily="34" charset="-128"/>
                <a:ea typeface="Yu Gothic" panose="020B0400000000000000" pitchFamily="34" charset="-128"/>
              </a:rPr>
              <a:t>The AI Revolution</a:t>
            </a:r>
          </a:p>
          <a:p>
            <a:pPr lvl="0"/>
            <a:r>
              <a:rPr lang="fr-CA" sz="2000" dirty="0">
                <a:latin typeface="Yu Gothic" panose="020B0400000000000000" pitchFamily="34" charset="-128"/>
                <a:ea typeface="Yu Gothic" panose="020B0400000000000000" pitchFamily="34" charset="-128"/>
              </a:rPr>
              <a:t>Tim Urban</a:t>
            </a:r>
          </a:p>
          <a:p>
            <a:pPr lvl="0"/>
            <a:r>
              <a:rPr lang="fr-CA" sz="1400" dirty="0">
                <a:latin typeface="Yu Gothic" panose="020B0400000000000000" pitchFamily="34" charset="-128"/>
                <a:ea typeface="Yu Gothic" panose="020B0400000000000000" pitchFamily="34" charset="-128"/>
              </a:rPr>
              <a:t>https://waitbutwhy.com/2015/01/artificial-intelligence-revolution-1.html</a:t>
            </a:r>
          </a:p>
        </p:txBody>
      </p:sp>
      <p:pic>
        <p:nvPicPr>
          <p:cNvPr id="13" name="Picture 12"/>
          <p:cNvPicPr>
            <a:picLocks noChangeAspect="1"/>
          </p:cNvPicPr>
          <p:nvPr/>
        </p:nvPicPr>
        <p:blipFill>
          <a:blip r:embed="rId5"/>
          <a:stretch>
            <a:fillRect/>
          </a:stretch>
        </p:blipFill>
        <p:spPr>
          <a:xfrm>
            <a:off x="5705476" y="4006850"/>
            <a:ext cx="3114045" cy="1771650"/>
          </a:xfrm>
          <a:prstGeom prst="rect">
            <a:avLst/>
          </a:prstGeom>
        </p:spPr>
      </p:pic>
      <p:sp>
        <p:nvSpPr>
          <p:cNvPr id="16" name="TextBox 15"/>
          <p:cNvSpPr txBox="1"/>
          <p:nvPr/>
        </p:nvSpPr>
        <p:spPr>
          <a:xfrm>
            <a:off x="8943097" y="4006850"/>
            <a:ext cx="3001244" cy="1754326"/>
          </a:xfrm>
          <a:prstGeom prst="rect">
            <a:avLst/>
          </a:prstGeom>
          <a:noFill/>
        </p:spPr>
        <p:txBody>
          <a:bodyPr wrap="square" rtlCol="0">
            <a:spAutoFit/>
          </a:bodyPr>
          <a:lstStyle/>
          <a:p>
            <a:pPr lvl="0"/>
            <a:r>
              <a:rPr lang="fr-CA" sz="2000" b="1" dirty="0">
                <a:latin typeface="Yu Gothic" panose="020B0400000000000000" pitchFamily="34" charset="-128"/>
                <a:ea typeface="Yu Gothic" panose="020B0400000000000000" pitchFamily="34" charset="-128"/>
              </a:rPr>
              <a:t>IA, </a:t>
            </a:r>
            <a:r>
              <a:rPr lang="fr-CA" sz="2000" b="1" dirty="0" err="1">
                <a:latin typeface="Yu Gothic" panose="020B0400000000000000" pitchFamily="34" charset="-128"/>
                <a:ea typeface="Yu Gothic" panose="020B0400000000000000" pitchFamily="34" charset="-128"/>
              </a:rPr>
              <a:t>Youtube</a:t>
            </a:r>
            <a:r>
              <a:rPr lang="fr-CA" sz="2000" b="1" dirty="0">
                <a:latin typeface="Yu Gothic" panose="020B0400000000000000" pitchFamily="34" charset="-128"/>
                <a:ea typeface="Yu Gothic" panose="020B0400000000000000" pitchFamily="34" charset="-128"/>
              </a:rPr>
              <a:t> : Publier rapidement dans deux langues</a:t>
            </a:r>
          </a:p>
          <a:p>
            <a:pPr lvl="0"/>
            <a:r>
              <a:rPr lang="fr-CA" sz="2000" dirty="0">
                <a:latin typeface="Yu Gothic" panose="020B0400000000000000" pitchFamily="34" charset="-128"/>
                <a:ea typeface="Yu Gothic" panose="020B0400000000000000" pitchFamily="34" charset="-128"/>
              </a:rPr>
              <a:t>L’Académie du numérique</a:t>
            </a:r>
          </a:p>
          <a:p>
            <a:pPr lvl="0"/>
            <a:r>
              <a:rPr lang="fr-CA" sz="1400" dirty="0">
                <a:latin typeface="Yu Gothic" panose="020B0400000000000000" pitchFamily="34" charset="-128"/>
                <a:ea typeface="Yu Gothic" panose="020B0400000000000000" pitchFamily="34" charset="-128"/>
              </a:rPr>
              <a:t>https://fr.busrides-trajetsenbus.ca/episode-2/</a:t>
            </a:r>
          </a:p>
        </p:txBody>
      </p:sp>
      <p:sp>
        <p:nvSpPr>
          <p:cNvPr id="15" name="TextBox 14"/>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22</a:t>
            </a:r>
            <a:endParaRPr lang="en-CA" sz="2400" dirty="0">
              <a:latin typeface="Arial Narrow" panose="020B0606020202030204" pitchFamily="34" charset="0"/>
            </a:endParaRPr>
          </a:p>
        </p:txBody>
      </p:sp>
      <p:sp>
        <p:nvSpPr>
          <p:cNvPr id="17" name="Rectangle 16"/>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8" name="Rectangle 17"/>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1" name="TextBox 20"/>
          <p:cNvSpPr txBox="1"/>
          <p:nvPr/>
        </p:nvSpPr>
        <p:spPr>
          <a:xfrm>
            <a:off x="2082180" y="3986282"/>
            <a:ext cx="10824444" cy="1015663"/>
          </a:xfrm>
          <a:prstGeom prst="rect">
            <a:avLst/>
          </a:prstGeom>
          <a:noFill/>
        </p:spPr>
        <p:txBody>
          <a:bodyPr wrap="square" rtlCol="0">
            <a:spAutoFit/>
          </a:bodyPr>
          <a:lstStyle/>
          <a:p>
            <a:pPr lvl="0"/>
            <a:r>
              <a:rPr lang="en-CA" sz="2000" b="1" dirty="0">
                <a:latin typeface="Yu Gothic" panose="020B0400000000000000" pitchFamily="34" charset="-128"/>
                <a:ea typeface="Yu Gothic" panose="020B0400000000000000" pitchFamily="34" charset="-128"/>
              </a:rPr>
              <a:t>Weapons of Math</a:t>
            </a:r>
          </a:p>
          <a:p>
            <a:pPr lvl="0"/>
            <a:r>
              <a:rPr lang="en-CA" sz="2000" b="1" dirty="0">
                <a:latin typeface="Yu Gothic" panose="020B0400000000000000" pitchFamily="34" charset="-128"/>
                <a:ea typeface="Yu Gothic" panose="020B0400000000000000" pitchFamily="34" charset="-128"/>
              </a:rPr>
              <a:t>Destruction</a:t>
            </a:r>
          </a:p>
          <a:p>
            <a:pPr lvl="0"/>
            <a:r>
              <a:rPr lang="en-US" sz="2000" dirty="0">
                <a:latin typeface="Yu Gothic" panose="020B0400000000000000" pitchFamily="34" charset="-128"/>
                <a:ea typeface="Yu Gothic" panose="020B0400000000000000" pitchFamily="34" charset="-128"/>
              </a:rPr>
              <a:t>Cathy O’Neil</a:t>
            </a:r>
          </a:p>
        </p:txBody>
      </p:sp>
      <p:pic>
        <p:nvPicPr>
          <p:cNvPr id="22" name="Picture 2" descr="Image result for weapons of math destruction"/>
          <p:cNvPicPr>
            <a:picLocks noChangeAspect="1" noChangeArrowheads="1"/>
          </p:cNvPicPr>
          <p:nvPr/>
        </p:nvPicPr>
        <p:blipFill rotWithShape="1">
          <a:blip r:embed="rId6">
            <a:extLst>
              <a:ext uri="{28A0092B-C50C-407E-A947-70E740481C1C}">
                <a14:useLocalDpi xmlns:a14="http://schemas.microsoft.com/office/drawing/2010/main" val="0"/>
              </a:ext>
            </a:extLst>
          </a:blip>
          <a:srcRect l="27654" r="27472"/>
          <a:stretch/>
        </p:blipFill>
        <p:spPr bwMode="auto">
          <a:xfrm>
            <a:off x="612775" y="4008855"/>
            <a:ext cx="1478485" cy="2205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0166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 name="Picture 64"/>
          <p:cNvPicPr>
            <a:picLocks noChangeAspect="1"/>
          </p:cNvPicPr>
          <p:nvPr/>
        </p:nvPicPr>
        <p:blipFill>
          <a:blip r:embed="rId2"/>
          <a:stretch>
            <a:fillRect/>
          </a:stretch>
        </p:blipFill>
        <p:spPr>
          <a:xfrm>
            <a:off x="855839" y="1165358"/>
            <a:ext cx="11162569" cy="5692642"/>
          </a:xfrm>
          <a:prstGeom prst="rect">
            <a:avLst/>
          </a:prstGeom>
        </p:spPr>
      </p:pic>
      <p:sp>
        <p:nvSpPr>
          <p:cNvPr id="57" name="TextBox 56"/>
          <p:cNvSpPr txBox="1"/>
          <p:nvPr/>
        </p:nvSpPr>
        <p:spPr>
          <a:xfrm>
            <a:off x="414338" y="109416"/>
            <a:ext cx="11345816"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Organisations fédérales qui travaillent sur l’IA</a:t>
            </a:r>
          </a:p>
        </p:txBody>
      </p:sp>
      <p:sp>
        <p:nvSpPr>
          <p:cNvPr id="59" name="AutoShape 4" descr="blank talk dialog speech discussion chat conversation bubbles communication "/>
          <p:cNvSpPr>
            <a:spLocks noChangeAspect="1" noChangeArrowheads="1"/>
          </p:cNvSpPr>
          <p:nvPr/>
        </p:nvSpPr>
        <p:spPr bwMode="auto">
          <a:xfrm>
            <a:off x="155575" y="-144462"/>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60" name="Oval 59"/>
          <p:cNvSpPr/>
          <p:nvPr/>
        </p:nvSpPr>
        <p:spPr>
          <a:xfrm>
            <a:off x="986584" y="3560470"/>
            <a:ext cx="1167243" cy="1167243"/>
          </a:xfrm>
          <a:prstGeom prst="ellipse">
            <a:avLst/>
          </a:prstGeom>
          <a:noFill/>
          <a:ln w="50800">
            <a:solidFill>
              <a:srgbClr val="C073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1" name="Oval 60"/>
          <p:cNvSpPr/>
          <p:nvPr/>
        </p:nvSpPr>
        <p:spPr>
          <a:xfrm>
            <a:off x="1884076" y="4662399"/>
            <a:ext cx="1167243" cy="1167243"/>
          </a:xfrm>
          <a:prstGeom prst="ellipse">
            <a:avLst/>
          </a:prstGeom>
          <a:noFill/>
          <a:ln w="50800">
            <a:solidFill>
              <a:srgbClr val="506D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2" name="Oval 61"/>
          <p:cNvSpPr/>
          <p:nvPr/>
        </p:nvSpPr>
        <p:spPr>
          <a:xfrm>
            <a:off x="7020805" y="1981900"/>
            <a:ext cx="1167243" cy="1167243"/>
          </a:xfrm>
          <a:prstGeom prst="ellipse">
            <a:avLst/>
          </a:prstGeom>
          <a:noFill/>
          <a:ln w="50800">
            <a:solidFill>
              <a:srgbClr val="995D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3" name="Rectangle 62"/>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64" name="Rectangle 63"/>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19266203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7" y="98474"/>
            <a:ext cx="11088495"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Régir et soutenir l’IA</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grpSp>
        <p:nvGrpSpPr>
          <p:cNvPr id="32" name="Group 31"/>
          <p:cNvGrpSpPr/>
          <p:nvPr/>
        </p:nvGrpSpPr>
        <p:grpSpPr>
          <a:xfrm>
            <a:off x="1631504" y="1409848"/>
            <a:ext cx="8928992" cy="762253"/>
            <a:chOff x="65072" y="2204864"/>
            <a:chExt cx="8928992" cy="762253"/>
          </a:xfrm>
        </p:grpSpPr>
        <p:sp>
          <p:nvSpPr>
            <p:cNvPr id="33" name="Rectangle 32"/>
            <p:cNvSpPr/>
            <p:nvPr/>
          </p:nvSpPr>
          <p:spPr>
            <a:xfrm>
              <a:off x="65072" y="2204864"/>
              <a:ext cx="8928992" cy="72414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4" name="Rectangle 33"/>
            <p:cNvSpPr/>
            <p:nvPr/>
          </p:nvSpPr>
          <p:spPr>
            <a:xfrm>
              <a:off x="143508" y="2228453"/>
              <a:ext cx="8804790" cy="738664"/>
            </a:xfrm>
            <a:prstGeom prst="rect">
              <a:avLst/>
            </a:prstGeom>
          </p:spPr>
          <p:txBody>
            <a:bodyPr wrap="square">
              <a:spAutoFit/>
            </a:bodyPr>
            <a:lstStyle/>
            <a:p>
              <a:pPr>
                <a:spcAft>
                  <a:spcPts val="600"/>
                </a:spcAft>
              </a:pPr>
              <a:r>
                <a:rPr lang="fr-CA" b="1" dirty="0"/>
                <a:t>Secrétariat du Conseil du Trésor </a:t>
              </a:r>
              <a:r>
                <a:rPr lang="fr-CA" dirty="0"/>
                <a:t>–</a:t>
              </a:r>
              <a:r>
                <a:rPr lang="fr-CA" b="1" dirty="0"/>
                <a:t> </a:t>
              </a:r>
              <a:r>
                <a:rPr lang="fr-CA" sz="1200" dirty="0"/>
                <a:t>Offre un leadership central au GC sur le gouvernement numérique, une surveillance de l’ensemble des politiques du CT, un examen des projets, une direction sur les données et le gouvernement ouvert; employeur de la fonction publique</a:t>
              </a:r>
            </a:p>
          </p:txBody>
        </p:sp>
      </p:grpSp>
      <p:grpSp>
        <p:nvGrpSpPr>
          <p:cNvPr id="35" name="Group 34"/>
          <p:cNvGrpSpPr/>
          <p:nvPr/>
        </p:nvGrpSpPr>
        <p:grpSpPr>
          <a:xfrm>
            <a:off x="1631504" y="2179432"/>
            <a:ext cx="9007428" cy="580815"/>
            <a:chOff x="65072" y="2970313"/>
            <a:chExt cx="9007428" cy="580815"/>
          </a:xfrm>
        </p:grpSpPr>
        <p:sp>
          <p:nvSpPr>
            <p:cNvPr id="36" name="Rectangle 35"/>
            <p:cNvSpPr/>
            <p:nvPr/>
          </p:nvSpPr>
          <p:spPr>
            <a:xfrm>
              <a:off x="65072" y="2974272"/>
              <a:ext cx="8928992" cy="576856"/>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7" name="Rectangle 36"/>
            <p:cNvSpPr/>
            <p:nvPr/>
          </p:nvSpPr>
          <p:spPr>
            <a:xfrm>
              <a:off x="143508" y="2970313"/>
              <a:ext cx="8928992" cy="553998"/>
            </a:xfrm>
            <a:prstGeom prst="rect">
              <a:avLst/>
            </a:prstGeom>
          </p:spPr>
          <p:txBody>
            <a:bodyPr wrap="square">
              <a:spAutoFit/>
            </a:bodyPr>
            <a:lstStyle/>
            <a:p>
              <a:pPr>
                <a:spcAft>
                  <a:spcPts val="600"/>
                </a:spcAft>
              </a:pPr>
              <a:r>
                <a:rPr lang="fr-CA" b="1" dirty="0"/>
                <a:t>ISDE </a:t>
              </a:r>
              <a:r>
                <a:rPr lang="fr-CA" dirty="0"/>
                <a:t>–</a:t>
              </a:r>
              <a:r>
                <a:rPr lang="fr-CA" sz="1400" dirty="0"/>
                <a:t> </a:t>
              </a:r>
              <a:r>
                <a:rPr lang="fr-CA" sz="1200" dirty="0"/>
                <a:t>Coordonne les intervenants externes de l’IA, y compris le Conseil consultatif en matière d’IA, la Stratégie pancanadienne sur l’IA, l’Initiative des supergrappes technologiques et le Groupe de travail des gouvernements de la France et du Canada.</a:t>
              </a:r>
            </a:p>
          </p:txBody>
        </p:sp>
      </p:grpSp>
      <p:grpSp>
        <p:nvGrpSpPr>
          <p:cNvPr id="38" name="Group 37"/>
          <p:cNvGrpSpPr/>
          <p:nvPr/>
        </p:nvGrpSpPr>
        <p:grpSpPr>
          <a:xfrm>
            <a:off x="1631504" y="2809645"/>
            <a:ext cx="9007428" cy="369332"/>
            <a:chOff x="65072" y="3609020"/>
            <a:chExt cx="9007428" cy="369332"/>
          </a:xfrm>
        </p:grpSpPr>
        <p:sp>
          <p:nvSpPr>
            <p:cNvPr id="39" name="Rectangle 38"/>
            <p:cNvSpPr/>
            <p:nvPr/>
          </p:nvSpPr>
          <p:spPr>
            <a:xfrm>
              <a:off x="65072" y="3610806"/>
              <a:ext cx="8928992" cy="36576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0" name="Rectangle 39"/>
            <p:cNvSpPr/>
            <p:nvPr/>
          </p:nvSpPr>
          <p:spPr>
            <a:xfrm>
              <a:off x="143508" y="3609020"/>
              <a:ext cx="8928992" cy="369332"/>
            </a:xfrm>
            <a:prstGeom prst="rect">
              <a:avLst/>
            </a:prstGeom>
          </p:spPr>
          <p:txBody>
            <a:bodyPr wrap="square">
              <a:spAutoFit/>
            </a:bodyPr>
            <a:lstStyle/>
            <a:p>
              <a:pPr>
                <a:spcAft>
                  <a:spcPts val="600"/>
                </a:spcAft>
              </a:pPr>
              <a:r>
                <a:rPr lang="fr-CA" b="1" dirty="0"/>
                <a:t>École de la fonction publique du Canada </a:t>
              </a:r>
              <a:r>
                <a:rPr lang="fr-CA" dirty="0"/>
                <a:t> –</a:t>
              </a:r>
              <a:r>
                <a:rPr lang="fr-CA" sz="1400" dirty="0"/>
                <a:t> Offre de la formation et favorise l’expérimentation</a:t>
              </a:r>
            </a:p>
          </p:txBody>
        </p:sp>
      </p:grpSp>
      <p:grpSp>
        <p:nvGrpSpPr>
          <p:cNvPr id="41" name="Group 40"/>
          <p:cNvGrpSpPr/>
          <p:nvPr/>
        </p:nvGrpSpPr>
        <p:grpSpPr>
          <a:xfrm>
            <a:off x="1631504" y="3224416"/>
            <a:ext cx="9007428" cy="369332"/>
            <a:chOff x="65072" y="4022988"/>
            <a:chExt cx="9007428" cy="369332"/>
          </a:xfrm>
        </p:grpSpPr>
        <p:sp>
          <p:nvSpPr>
            <p:cNvPr id="42" name="Rectangle 41"/>
            <p:cNvSpPr/>
            <p:nvPr/>
          </p:nvSpPr>
          <p:spPr>
            <a:xfrm>
              <a:off x="65072" y="4024774"/>
              <a:ext cx="8928992" cy="365760"/>
            </a:xfrm>
            <a:prstGeom prst="rect">
              <a:avLst/>
            </a:prstGeom>
            <a:solidFill>
              <a:srgbClr val="5FCD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3" name="Rectangle 42"/>
            <p:cNvSpPr/>
            <p:nvPr/>
          </p:nvSpPr>
          <p:spPr>
            <a:xfrm>
              <a:off x="143508" y="4022988"/>
              <a:ext cx="8928992" cy="369332"/>
            </a:xfrm>
            <a:prstGeom prst="rect">
              <a:avLst/>
            </a:prstGeom>
          </p:spPr>
          <p:txBody>
            <a:bodyPr wrap="square">
              <a:spAutoFit/>
            </a:bodyPr>
            <a:lstStyle/>
            <a:p>
              <a:r>
                <a:rPr lang="fr-CA" b="1" dirty="0"/>
                <a:t>Justice Canada</a:t>
              </a:r>
              <a:r>
                <a:rPr lang="fr-CA" dirty="0"/>
                <a:t> – </a:t>
              </a:r>
              <a:r>
                <a:rPr lang="fr-CA" sz="1400" dirty="0"/>
                <a:t>Effectue des examens puis formule des opinions juridiques sur les liens entre l’IA et le droit.</a:t>
              </a:r>
            </a:p>
          </p:txBody>
        </p:sp>
      </p:grpSp>
      <p:grpSp>
        <p:nvGrpSpPr>
          <p:cNvPr id="44" name="Group 43"/>
          <p:cNvGrpSpPr/>
          <p:nvPr/>
        </p:nvGrpSpPr>
        <p:grpSpPr>
          <a:xfrm>
            <a:off x="1631504" y="3639187"/>
            <a:ext cx="9007428" cy="369332"/>
            <a:chOff x="65072" y="4436956"/>
            <a:chExt cx="9007428" cy="369332"/>
          </a:xfrm>
        </p:grpSpPr>
        <p:sp>
          <p:nvSpPr>
            <p:cNvPr id="45" name="Rectangle 44"/>
            <p:cNvSpPr/>
            <p:nvPr/>
          </p:nvSpPr>
          <p:spPr>
            <a:xfrm>
              <a:off x="65072" y="4438303"/>
              <a:ext cx="8928992" cy="36663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6" name="Rectangle 45"/>
            <p:cNvSpPr/>
            <p:nvPr/>
          </p:nvSpPr>
          <p:spPr>
            <a:xfrm>
              <a:off x="143508" y="4436956"/>
              <a:ext cx="8928992" cy="369332"/>
            </a:xfrm>
            <a:prstGeom prst="rect">
              <a:avLst/>
            </a:prstGeom>
          </p:spPr>
          <p:txBody>
            <a:bodyPr wrap="square">
              <a:spAutoFit/>
            </a:bodyPr>
            <a:lstStyle/>
            <a:p>
              <a:r>
                <a:rPr lang="fr-CA" b="1" dirty="0"/>
                <a:t>Statistique Canada</a:t>
              </a:r>
              <a:r>
                <a:rPr lang="fr-CA" dirty="0"/>
                <a:t> – </a:t>
              </a:r>
              <a:r>
                <a:rPr lang="fr-CA" sz="1400" dirty="0"/>
                <a:t>Exécute la gestion, la gouvernance et l’analyse des données opérationnelles</a:t>
              </a:r>
            </a:p>
          </p:txBody>
        </p:sp>
      </p:grpSp>
      <p:grpSp>
        <p:nvGrpSpPr>
          <p:cNvPr id="47" name="Group 46"/>
          <p:cNvGrpSpPr/>
          <p:nvPr/>
        </p:nvGrpSpPr>
        <p:grpSpPr>
          <a:xfrm>
            <a:off x="1631504" y="4684172"/>
            <a:ext cx="9007428" cy="369332"/>
            <a:chOff x="65072" y="4850924"/>
            <a:chExt cx="9007428" cy="369332"/>
          </a:xfrm>
        </p:grpSpPr>
        <p:sp>
          <p:nvSpPr>
            <p:cNvPr id="48" name="Rectangle 47"/>
            <p:cNvSpPr/>
            <p:nvPr/>
          </p:nvSpPr>
          <p:spPr>
            <a:xfrm>
              <a:off x="65072" y="4852271"/>
              <a:ext cx="8928992" cy="36663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9" name="Rectangle 48"/>
            <p:cNvSpPr/>
            <p:nvPr/>
          </p:nvSpPr>
          <p:spPr>
            <a:xfrm>
              <a:off x="143508" y="4850924"/>
              <a:ext cx="8928992" cy="369332"/>
            </a:xfrm>
            <a:prstGeom prst="rect">
              <a:avLst/>
            </a:prstGeom>
          </p:spPr>
          <p:txBody>
            <a:bodyPr wrap="square">
              <a:spAutoFit/>
            </a:bodyPr>
            <a:lstStyle/>
            <a:p>
              <a:r>
                <a:rPr lang="fr-CA" b="1" dirty="0"/>
                <a:t>Emploi et Développement social Canada</a:t>
              </a:r>
              <a:r>
                <a:rPr lang="fr-CA" dirty="0"/>
                <a:t> – </a:t>
              </a:r>
              <a:r>
                <a:rPr lang="fr-CA" sz="1400" dirty="0"/>
                <a:t>Dirige les politiques sociales</a:t>
              </a:r>
            </a:p>
          </p:txBody>
        </p:sp>
      </p:grpSp>
      <p:grpSp>
        <p:nvGrpSpPr>
          <p:cNvPr id="50" name="Group 49"/>
          <p:cNvGrpSpPr/>
          <p:nvPr/>
        </p:nvGrpSpPr>
        <p:grpSpPr>
          <a:xfrm>
            <a:off x="1631504" y="5098943"/>
            <a:ext cx="9007428" cy="367986"/>
            <a:chOff x="65072" y="5264892"/>
            <a:chExt cx="9007428" cy="367986"/>
          </a:xfrm>
        </p:grpSpPr>
        <p:sp>
          <p:nvSpPr>
            <p:cNvPr id="51" name="Rectangle 50"/>
            <p:cNvSpPr/>
            <p:nvPr/>
          </p:nvSpPr>
          <p:spPr>
            <a:xfrm>
              <a:off x="65072" y="5266239"/>
              <a:ext cx="8928992" cy="36663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2" name="Rectangle 51"/>
            <p:cNvSpPr/>
            <p:nvPr/>
          </p:nvSpPr>
          <p:spPr>
            <a:xfrm>
              <a:off x="143508" y="5264892"/>
              <a:ext cx="8928992" cy="353943"/>
            </a:xfrm>
            <a:prstGeom prst="rect">
              <a:avLst/>
            </a:prstGeom>
          </p:spPr>
          <p:txBody>
            <a:bodyPr wrap="square">
              <a:spAutoFit/>
            </a:bodyPr>
            <a:lstStyle/>
            <a:p>
              <a:r>
                <a:rPr lang="fr-CA" sz="1700" b="1" dirty="0"/>
                <a:t>Services numériques du Canada </a:t>
              </a:r>
              <a:r>
                <a:rPr lang="fr-CA" sz="1200" dirty="0"/>
                <a:t>– Appuie les efforts de transformation des activités en offrant un soutien direct au ministère </a:t>
              </a:r>
            </a:p>
          </p:txBody>
        </p:sp>
      </p:grpSp>
      <p:grpSp>
        <p:nvGrpSpPr>
          <p:cNvPr id="53" name="Group 52"/>
          <p:cNvGrpSpPr/>
          <p:nvPr/>
        </p:nvGrpSpPr>
        <p:grpSpPr>
          <a:xfrm>
            <a:off x="1631504" y="5513714"/>
            <a:ext cx="8965790" cy="369332"/>
            <a:chOff x="65072" y="5678860"/>
            <a:chExt cx="8965790" cy="369332"/>
          </a:xfrm>
        </p:grpSpPr>
        <p:sp>
          <p:nvSpPr>
            <p:cNvPr id="54" name="Rectangle 53"/>
            <p:cNvSpPr/>
            <p:nvPr/>
          </p:nvSpPr>
          <p:spPr>
            <a:xfrm>
              <a:off x="65072" y="5680207"/>
              <a:ext cx="8928992" cy="366639"/>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5" name="Rectangle 54"/>
            <p:cNvSpPr/>
            <p:nvPr/>
          </p:nvSpPr>
          <p:spPr>
            <a:xfrm>
              <a:off x="143508" y="5678860"/>
              <a:ext cx="8887354" cy="369332"/>
            </a:xfrm>
            <a:prstGeom prst="rect">
              <a:avLst/>
            </a:prstGeom>
          </p:spPr>
          <p:txBody>
            <a:bodyPr wrap="square">
              <a:spAutoFit/>
            </a:bodyPr>
            <a:lstStyle/>
            <a:p>
              <a:r>
                <a:rPr lang="fr-CA" b="1" dirty="0"/>
                <a:t>Services partagés Canada </a:t>
              </a:r>
              <a:r>
                <a:rPr lang="fr-CA" dirty="0"/>
                <a:t>– </a:t>
              </a:r>
              <a:r>
                <a:rPr lang="fr-CA" sz="1400" dirty="0"/>
                <a:t>Offre un soutien informatique à grande échelle et centralisé</a:t>
              </a:r>
            </a:p>
          </p:txBody>
        </p:sp>
      </p:grpSp>
      <p:grpSp>
        <p:nvGrpSpPr>
          <p:cNvPr id="56" name="Group 55"/>
          <p:cNvGrpSpPr/>
          <p:nvPr/>
        </p:nvGrpSpPr>
        <p:grpSpPr>
          <a:xfrm>
            <a:off x="1631504" y="5928489"/>
            <a:ext cx="9007428" cy="369332"/>
            <a:chOff x="65072" y="6092826"/>
            <a:chExt cx="9007428" cy="369332"/>
          </a:xfrm>
        </p:grpSpPr>
        <p:sp>
          <p:nvSpPr>
            <p:cNvPr id="57" name="Rectangle 56"/>
            <p:cNvSpPr/>
            <p:nvPr/>
          </p:nvSpPr>
          <p:spPr>
            <a:xfrm>
              <a:off x="65072" y="6094173"/>
              <a:ext cx="8928992" cy="366639"/>
            </a:xfrm>
            <a:prstGeom prst="rect">
              <a:avLst/>
            </a:prstGeom>
            <a:solidFill>
              <a:srgbClr val="3298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8" name="Rectangle 57"/>
            <p:cNvSpPr/>
            <p:nvPr/>
          </p:nvSpPr>
          <p:spPr>
            <a:xfrm>
              <a:off x="143508" y="6092826"/>
              <a:ext cx="8928992" cy="369332"/>
            </a:xfrm>
            <a:prstGeom prst="rect">
              <a:avLst/>
            </a:prstGeom>
          </p:spPr>
          <p:txBody>
            <a:bodyPr wrap="square">
              <a:spAutoFit/>
            </a:bodyPr>
            <a:lstStyle/>
            <a:p>
              <a:r>
                <a:rPr lang="fr-CA" b="1" dirty="0"/>
                <a:t>CNRC</a:t>
              </a:r>
              <a:r>
                <a:rPr lang="fr-CA" dirty="0"/>
                <a:t> – </a:t>
              </a:r>
              <a:r>
                <a:rPr lang="fr-CA" sz="1300" dirty="0"/>
                <a:t>Appuie les intervenants externes et ceux des ministères en offrant des possibilités de financement et d’information </a:t>
              </a:r>
            </a:p>
          </p:txBody>
        </p:sp>
      </p:grpSp>
      <p:grpSp>
        <p:nvGrpSpPr>
          <p:cNvPr id="59" name="Group 58"/>
          <p:cNvGrpSpPr/>
          <p:nvPr/>
        </p:nvGrpSpPr>
        <p:grpSpPr>
          <a:xfrm>
            <a:off x="1631504" y="4053959"/>
            <a:ext cx="9007428" cy="584775"/>
            <a:chOff x="65072" y="4850924"/>
            <a:chExt cx="9007428" cy="584775"/>
          </a:xfrm>
        </p:grpSpPr>
        <p:sp>
          <p:nvSpPr>
            <p:cNvPr id="60" name="Rectangle 59"/>
            <p:cNvSpPr/>
            <p:nvPr/>
          </p:nvSpPr>
          <p:spPr>
            <a:xfrm>
              <a:off x="65072" y="4852271"/>
              <a:ext cx="8928992" cy="583428"/>
            </a:xfrm>
            <a:prstGeom prst="rect">
              <a:avLst/>
            </a:prstGeom>
            <a:solidFill>
              <a:srgbClr val="E4F3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61" name="Rectangle 60"/>
            <p:cNvSpPr/>
            <p:nvPr/>
          </p:nvSpPr>
          <p:spPr>
            <a:xfrm>
              <a:off x="143508" y="4850924"/>
              <a:ext cx="8928992" cy="584775"/>
            </a:xfrm>
            <a:prstGeom prst="rect">
              <a:avLst/>
            </a:prstGeom>
          </p:spPr>
          <p:txBody>
            <a:bodyPr wrap="square">
              <a:spAutoFit/>
            </a:bodyPr>
            <a:lstStyle/>
            <a:p>
              <a:r>
                <a:rPr lang="fr-CA" b="1" dirty="0"/>
                <a:t>Services publics et Approvisionnement Canada</a:t>
              </a:r>
              <a:r>
                <a:rPr lang="fr-CA" dirty="0"/>
                <a:t> – </a:t>
              </a:r>
              <a:r>
                <a:rPr lang="fr-CA" sz="1400" dirty="0"/>
                <a:t>Procure des véhicules et des outils de soutien afin d’assurer une prestation efficace, effective et uniforme de l’IA partout au gouvernement.</a:t>
              </a:r>
            </a:p>
          </p:txBody>
        </p:sp>
      </p:grpSp>
      <p:sp>
        <p:nvSpPr>
          <p:cNvPr id="62" name="TextBox 61"/>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24</a:t>
            </a:r>
            <a:endParaRPr lang="en-CA" sz="2400" dirty="0">
              <a:latin typeface="Arial Narrow" panose="020B0606020202030204" pitchFamily="34" charset="0"/>
            </a:endParaRPr>
          </a:p>
        </p:txBody>
      </p:sp>
      <p:sp>
        <p:nvSpPr>
          <p:cNvPr id="63" name="Rectangle 62"/>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64" name="Rectangle 63"/>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21856178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Options d’approvisionnement pour l’IA</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pic>
        <p:nvPicPr>
          <p:cNvPr id="7" name="Picture 2" descr="Image result for AI standing offer government of canad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1932" y="675486"/>
            <a:ext cx="8003254" cy="618251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25</a:t>
            </a:r>
            <a:endParaRPr lang="en-CA" sz="2400" dirty="0">
              <a:latin typeface="Arial Narrow" panose="020B0606020202030204" pitchFamily="34" charset="0"/>
            </a:endParaRPr>
          </a:p>
        </p:txBody>
      </p:sp>
      <p:sp>
        <p:nvSpPr>
          <p:cNvPr id="9" name="Rectangle 8"/>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0" name="Rectangle 9"/>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19021926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1" descr="/tmp/-LWM7AfMa01auWathZvl-HiRes.jpg"/>
          <p:cNvPicPr>
            <a:picLocks noChangeAspect="1"/>
          </p:cNvPicPr>
          <p:nvPr/>
        </p:nvPicPr>
        <p:blipFill>
          <a:blip r:embed="rId3"/>
          <a:srcRect/>
          <a:stretch/>
        </p:blipFill>
        <p:spPr>
          <a:xfrm>
            <a:off x="0" y="0"/>
            <a:ext cx="12192000" cy="6858000"/>
          </a:xfrm>
          <a:prstGeom prst="rect">
            <a:avLst/>
          </a:prstGeom>
        </p:spPr>
      </p:pic>
      <p:sp>
        <p:nvSpPr>
          <p:cNvPr id="3" name="TextBox 2"/>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26</a:t>
            </a:r>
            <a:endParaRPr lang="en-CA" sz="2400" dirty="0">
              <a:latin typeface="Arial Narrow" panose="020B0606020202030204" pitchFamily="34" charset="0"/>
            </a:endParaRPr>
          </a:p>
        </p:txBody>
      </p:sp>
    </p:spTree>
    <p:extLst>
      <p:ext uri="{BB962C8B-B14F-4D97-AF65-F5344CB8AC3E}">
        <p14:creationId xmlns:p14="http://schemas.microsoft.com/office/powerpoint/2010/main" val="9192619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707886"/>
          </a:xfrm>
          <a:prstGeom prst="rect">
            <a:avLst/>
          </a:prstGeom>
          <a:noFill/>
        </p:spPr>
        <p:txBody>
          <a:bodyPr wrap="square" rtlCol="0">
            <a:spAutoFit/>
          </a:bodyPr>
          <a:lstStyle/>
          <a:p>
            <a:r>
              <a:rPr lang="en-US" sz="4000" dirty="0" err="1">
                <a:solidFill>
                  <a:schemeClr val="tx1">
                    <a:lumMod val="75000"/>
                    <a:lumOff val="25000"/>
                  </a:schemeClr>
                </a:solidFill>
                <a:latin typeface="Yu Gothic" panose="020B0400000000000000" pitchFamily="34" charset="-128"/>
                <a:ea typeface="Yu Gothic" panose="020B0400000000000000" pitchFamily="34" charset="-128"/>
              </a:rPr>
              <a:t>Gouvernance</a:t>
            </a:r>
            <a:r>
              <a:rPr lang="en-US" sz="4000" dirty="0">
                <a:solidFill>
                  <a:schemeClr val="tx1">
                    <a:lumMod val="75000"/>
                    <a:lumOff val="25000"/>
                  </a:schemeClr>
                </a:solidFill>
                <a:latin typeface="Yu Gothic" panose="020B0400000000000000" pitchFamily="34" charset="-128"/>
                <a:ea typeface="Yu Gothic" panose="020B0400000000000000" pitchFamily="34" charset="-128"/>
              </a:rPr>
              <a:t> </a:t>
            </a:r>
            <a:r>
              <a:rPr lang="en-US" sz="4000" dirty="0" err="1">
                <a:solidFill>
                  <a:schemeClr val="tx1">
                    <a:lumMod val="75000"/>
                    <a:lumOff val="25000"/>
                  </a:schemeClr>
                </a:solidFill>
                <a:latin typeface="Yu Gothic" panose="020B0400000000000000" pitchFamily="34" charset="-128"/>
                <a:ea typeface="Yu Gothic" panose="020B0400000000000000" pitchFamily="34" charset="-128"/>
              </a:rPr>
              <a:t>interministérielle</a:t>
            </a:r>
            <a:endParaRPr lang="en-US"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28" name="TextBox 27"/>
          <p:cNvSpPr txBox="1"/>
          <p:nvPr/>
        </p:nvSpPr>
        <p:spPr>
          <a:xfrm>
            <a:off x="11573819" y="6311462"/>
            <a:ext cx="825062" cy="369332"/>
          </a:xfrm>
          <a:prstGeom prst="rect">
            <a:avLst/>
          </a:prstGeom>
          <a:noFill/>
        </p:spPr>
        <p:txBody>
          <a:bodyPr wrap="square" rtlCol="0">
            <a:spAutoFit/>
          </a:bodyPr>
          <a:lstStyle/>
          <a:p>
            <a:r>
              <a:rPr lang="en-US" dirty="0" smtClean="0"/>
              <a:t>27</a:t>
            </a:r>
            <a:endParaRPr lang="en-CA" dirty="0"/>
          </a:p>
        </p:txBody>
      </p:sp>
      <p:sp>
        <p:nvSpPr>
          <p:cNvPr id="29" name="Rectangle 28"/>
          <p:cNvSpPr/>
          <p:nvPr/>
        </p:nvSpPr>
        <p:spPr>
          <a:xfrm>
            <a:off x="5937179" y="1791586"/>
            <a:ext cx="3568624" cy="2628296"/>
          </a:xfrm>
          <a:prstGeom prst="rect">
            <a:avLst/>
          </a:prstGeom>
          <a:solidFill>
            <a:srgbClr val="ACB5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dirty="0"/>
          </a:p>
        </p:txBody>
      </p:sp>
      <p:sp>
        <p:nvSpPr>
          <p:cNvPr id="30" name="Rectangle 29"/>
          <p:cNvSpPr/>
          <p:nvPr/>
        </p:nvSpPr>
        <p:spPr>
          <a:xfrm>
            <a:off x="5696003" y="5197288"/>
            <a:ext cx="3809801" cy="1542177"/>
          </a:xfrm>
          <a:prstGeom prst="rect">
            <a:avLst/>
          </a:prstGeom>
          <a:solidFill>
            <a:srgbClr val="3F90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dirty="0"/>
          </a:p>
        </p:txBody>
      </p:sp>
      <p:sp>
        <p:nvSpPr>
          <p:cNvPr id="31" name="Rounded Rectangle 30"/>
          <p:cNvSpPr/>
          <p:nvPr/>
        </p:nvSpPr>
        <p:spPr>
          <a:xfrm>
            <a:off x="1876265" y="1641162"/>
            <a:ext cx="3240360" cy="468052"/>
          </a:xfrm>
          <a:prstGeom prst="roundRect">
            <a:avLst/>
          </a:prstGeom>
          <a:solidFill>
            <a:schemeClr val="bg1"/>
          </a:solidFill>
          <a:ln w="476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b="1" dirty="0">
                <a:solidFill>
                  <a:schemeClr val="tx1"/>
                </a:solidFill>
              </a:rPr>
              <a:t>CPPE des SM</a:t>
            </a:r>
          </a:p>
        </p:txBody>
      </p:sp>
      <p:sp>
        <p:nvSpPr>
          <p:cNvPr id="32" name="Rounded Rectangle 31"/>
          <p:cNvSpPr/>
          <p:nvPr/>
        </p:nvSpPr>
        <p:spPr>
          <a:xfrm>
            <a:off x="1876265" y="2325238"/>
            <a:ext cx="3240360" cy="468052"/>
          </a:xfrm>
          <a:prstGeom prst="roundRect">
            <a:avLst/>
          </a:prstGeom>
          <a:solidFill>
            <a:schemeClr val="bg1"/>
          </a:solidFill>
          <a:ln w="476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b="1" dirty="0">
                <a:solidFill>
                  <a:schemeClr val="tx1"/>
                </a:solidFill>
              </a:rPr>
              <a:t>CPPE des SMA</a:t>
            </a:r>
          </a:p>
        </p:txBody>
      </p:sp>
      <p:sp>
        <p:nvSpPr>
          <p:cNvPr id="33" name="Rounded Rectangle 32"/>
          <p:cNvSpPr/>
          <p:nvPr/>
        </p:nvSpPr>
        <p:spPr>
          <a:xfrm>
            <a:off x="1876265" y="3009314"/>
            <a:ext cx="3240360" cy="468052"/>
          </a:xfrm>
          <a:prstGeom prst="roundRect">
            <a:avLst/>
          </a:prstGeom>
          <a:solidFill>
            <a:schemeClr val="bg1"/>
          </a:solidFill>
          <a:ln w="476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b="1" dirty="0">
                <a:solidFill>
                  <a:schemeClr val="tx1"/>
                </a:solidFill>
              </a:rPr>
              <a:t>CEAE du GC</a:t>
            </a:r>
          </a:p>
        </p:txBody>
      </p:sp>
      <p:grpSp>
        <p:nvGrpSpPr>
          <p:cNvPr id="34" name="Group 33"/>
          <p:cNvGrpSpPr/>
          <p:nvPr/>
        </p:nvGrpSpPr>
        <p:grpSpPr>
          <a:xfrm>
            <a:off x="5984237" y="1837377"/>
            <a:ext cx="3577112" cy="3164056"/>
            <a:chOff x="5208252" y="1701473"/>
            <a:chExt cx="3577112" cy="3164056"/>
          </a:xfrm>
        </p:grpSpPr>
        <p:sp>
          <p:nvSpPr>
            <p:cNvPr id="35" name="TextBox 34"/>
            <p:cNvSpPr txBox="1"/>
            <p:nvPr/>
          </p:nvSpPr>
          <p:spPr>
            <a:xfrm>
              <a:off x="5208252" y="2042175"/>
              <a:ext cx="801373" cy="1938992"/>
            </a:xfrm>
            <a:prstGeom prst="rect">
              <a:avLst/>
            </a:prstGeom>
            <a:noFill/>
          </p:spPr>
          <p:txBody>
            <a:bodyPr wrap="none" rtlCol="0">
              <a:spAutoFit/>
            </a:bodyPr>
            <a:lstStyle/>
            <a:p>
              <a:r>
                <a:rPr lang="fr-CA" sz="1500" b="1" dirty="0">
                  <a:solidFill>
                    <a:schemeClr val="bg1"/>
                  </a:solidFill>
                </a:rPr>
                <a:t>SCT</a:t>
              </a:r>
            </a:p>
            <a:p>
              <a:r>
                <a:rPr lang="fr-CA" sz="1500" b="1" dirty="0">
                  <a:solidFill>
                    <a:schemeClr val="bg1"/>
                  </a:solidFill>
                </a:rPr>
                <a:t>CNRC</a:t>
              </a:r>
            </a:p>
            <a:p>
              <a:r>
                <a:rPr lang="fr-CA" sz="1500" b="1" dirty="0">
                  <a:solidFill>
                    <a:schemeClr val="bg1"/>
                  </a:solidFill>
                </a:rPr>
                <a:t>ISDE</a:t>
              </a:r>
            </a:p>
            <a:p>
              <a:r>
                <a:rPr lang="fr-CA" sz="1500" b="1" dirty="0">
                  <a:solidFill>
                    <a:schemeClr val="bg1"/>
                  </a:solidFill>
                </a:rPr>
                <a:t>EFPC</a:t>
              </a:r>
            </a:p>
            <a:p>
              <a:r>
                <a:rPr lang="fr-CA" sz="1500" b="1" dirty="0" err="1">
                  <a:solidFill>
                    <a:schemeClr val="bg1"/>
                  </a:solidFill>
                </a:rPr>
                <a:t>StatCan</a:t>
              </a:r>
              <a:endParaRPr lang="fr-CA" sz="1500" b="1" dirty="0">
                <a:solidFill>
                  <a:schemeClr val="bg1"/>
                </a:solidFill>
              </a:endParaRPr>
            </a:p>
            <a:p>
              <a:r>
                <a:rPr lang="fr-CA" sz="1500" b="1" dirty="0">
                  <a:solidFill>
                    <a:schemeClr val="bg1"/>
                  </a:solidFill>
                </a:rPr>
                <a:t>Justice</a:t>
              </a:r>
            </a:p>
            <a:p>
              <a:r>
                <a:rPr lang="fr-CA" sz="1500" b="1" dirty="0">
                  <a:solidFill>
                    <a:schemeClr val="bg1"/>
                  </a:solidFill>
                </a:rPr>
                <a:t>SPAC</a:t>
              </a:r>
            </a:p>
            <a:p>
              <a:r>
                <a:rPr lang="fr-CA" sz="1500" b="1" dirty="0">
                  <a:solidFill>
                    <a:schemeClr val="bg1"/>
                  </a:solidFill>
                </a:rPr>
                <a:t>SPC</a:t>
              </a:r>
            </a:p>
          </p:txBody>
        </p:sp>
        <p:cxnSp>
          <p:nvCxnSpPr>
            <p:cNvPr id="36" name="Straight Connector 35"/>
            <p:cNvCxnSpPr/>
            <p:nvPr/>
          </p:nvCxnSpPr>
          <p:spPr>
            <a:xfrm flipH="1" flipV="1">
              <a:off x="6177807" y="1701473"/>
              <a:ext cx="42308" cy="2620397"/>
            </a:xfrm>
            <a:prstGeom prst="line">
              <a:avLst/>
            </a:prstGeom>
            <a:ln w="254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6333551" y="1818541"/>
              <a:ext cx="2451813" cy="3046988"/>
            </a:xfrm>
            <a:prstGeom prst="rect">
              <a:avLst/>
            </a:prstGeom>
            <a:noFill/>
          </p:spPr>
          <p:txBody>
            <a:bodyPr wrap="square" rtlCol="0">
              <a:spAutoFit/>
            </a:bodyPr>
            <a:lstStyle/>
            <a:p>
              <a:r>
                <a:rPr lang="fr-CA" sz="1600" b="1" dirty="0">
                  <a:solidFill>
                    <a:schemeClr val="bg1"/>
                  </a:solidFill>
                </a:rPr>
                <a:t>Supervision du financement du projet</a:t>
              </a:r>
            </a:p>
            <a:p>
              <a:endParaRPr lang="fr-CA" sz="1600" b="1" dirty="0">
                <a:solidFill>
                  <a:schemeClr val="bg1"/>
                </a:solidFill>
              </a:endParaRPr>
            </a:p>
            <a:p>
              <a:r>
                <a:rPr lang="fr-CA" sz="1600" b="1" dirty="0">
                  <a:solidFill>
                    <a:schemeClr val="bg1"/>
                  </a:solidFill>
                </a:rPr>
                <a:t>Coordination des politiques</a:t>
              </a:r>
            </a:p>
            <a:p>
              <a:endParaRPr lang="fr-CA" sz="1600" b="1" dirty="0">
                <a:solidFill>
                  <a:schemeClr val="bg1"/>
                </a:solidFill>
              </a:endParaRPr>
            </a:p>
            <a:p>
              <a:r>
                <a:rPr lang="fr-CA" sz="1600" b="1" dirty="0">
                  <a:solidFill>
                    <a:schemeClr val="bg1"/>
                  </a:solidFill>
                </a:rPr>
                <a:t>Conseils et surveillance </a:t>
              </a:r>
              <a:br>
                <a:rPr lang="fr-CA" sz="1600" b="1" dirty="0">
                  <a:solidFill>
                    <a:schemeClr val="bg1"/>
                  </a:solidFill>
                </a:rPr>
              </a:br>
              <a:r>
                <a:rPr lang="fr-CA" sz="1600" b="1" dirty="0">
                  <a:solidFill>
                    <a:schemeClr val="bg1"/>
                  </a:solidFill>
                </a:rPr>
                <a:t>en matière d’éthique et technique</a:t>
              </a:r>
            </a:p>
            <a:p>
              <a:endParaRPr lang="fr-CA" sz="1600" b="1" dirty="0">
                <a:solidFill>
                  <a:schemeClr val="bg1"/>
                </a:solidFill>
              </a:endParaRPr>
            </a:p>
            <a:p>
              <a:r>
                <a:rPr lang="fr-CA" sz="1600" b="1" dirty="0">
                  <a:solidFill>
                    <a:schemeClr val="bg1"/>
                  </a:solidFill>
                </a:rPr>
                <a:t>Discussion sur les programmes de formation </a:t>
              </a:r>
            </a:p>
          </p:txBody>
        </p:sp>
      </p:grpSp>
      <p:sp>
        <p:nvSpPr>
          <p:cNvPr id="38" name="TextBox 37"/>
          <p:cNvSpPr txBox="1"/>
          <p:nvPr/>
        </p:nvSpPr>
        <p:spPr>
          <a:xfrm>
            <a:off x="5768643" y="5690478"/>
            <a:ext cx="949328" cy="523220"/>
          </a:xfrm>
          <a:prstGeom prst="rect">
            <a:avLst/>
          </a:prstGeom>
          <a:noFill/>
        </p:spPr>
        <p:txBody>
          <a:bodyPr wrap="square" rtlCol="0">
            <a:spAutoFit/>
          </a:bodyPr>
          <a:lstStyle/>
          <a:p>
            <a:r>
              <a:rPr lang="fr-CA" sz="1400" b="1" dirty="0">
                <a:solidFill>
                  <a:schemeClr val="bg1"/>
                </a:solidFill>
              </a:rPr>
              <a:t>Tous les employés</a:t>
            </a:r>
          </a:p>
        </p:txBody>
      </p:sp>
      <p:cxnSp>
        <p:nvCxnSpPr>
          <p:cNvPr id="39" name="Straight Connector 38"/>
          <p:cNvCxnSpPr/>
          <p:nvPr/>
        </p:nvCxnSpPr>
        <p:spPr>
          <a:xfrm flipV="1">
            <a:off x="6712549" y="5248180"/>
            <a:ext cx="0" cy="141550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6764551" y="5490423"/>
            <a:ext cx="2451813" cy="923330"/>
          </a:xfrm>
          <a:prstGeom prst="rect">
            <a:avLst/>
          </a:prstGeom>
          <a:noFill/>
        </p:spPr>
        <p:txBody>
          <a:bodyPr wrap="square" rtlCol="0">
            <a:spAutoFit/>
          </a:bodyPr>
          <a:lstStyle/>
          <a:p>
            <a:r>
              <a:rPr lang="fr-CA" b="1" dirty="0">
                <a:solidFill>
                  <a:schemeClr val="bg1"/>
                </a:solidFill>
              </a:rPr>
              <a:t>Assistance technique, apprentissage, coordination</a:t>
            </a:r>
          </a:p>
        </p:txBody>
      </p:sp>
      <p:sp>
        <p:nvSpPr>
          <p:cNvPr id="41" name="Rectangle 40"/>
          <p:cNvSpPr/>
          <p:nvPr/>
        </p:nvSpPr>
        <p:spPr>
          <a:xfrm rot="19532672">
            <a:off x="1815964" y="4090504"/>
            <a:ext cx="2089022" cy="461665"/>
          </a:xfrm>
          <a:prstGeom prst="rect">
            <a:avLst/>
          </a:prstGeom>
        </p:spPr>
        <p:txBody>
          <a:bodyPr wrap="square">
            <a:spAutoFit/>
          </a:bodyPr>
          <a:lstStyle/>
          <a:p>
            <a:pPr algn="ctr"/>
            <a:r>
              <a:rPr lang="fr-CA" sz="1200" b="1" dirty="0">
                <a:solidFill>
                  <a:schemeClr val="bg1"/>
                </a:solidFill>
              </a:rPr>
              <a:t>Comité directeur </a:t>
            </a:r>
            <a:br>
              <a:rPr lang="fr-CA" sz="1200" b="1" dirty="0">
                <a:solidFill>
                  <a:schemeClr val="bg1"/>
                </a:solidFill>
              </a:rPr>
            </a:br>
            <a:r>
              <a:rPr lang="fr-CA" sz="1200" b="1" dirty="0">
                <a:solidFill>
                  <a:schemeClr val="bg1"/>
                </a:solidFill>
              </a:rPr>
              <a:t>des données</a:t>
            </a:r>
          </a:p>
        </p:txBody>
      </p:sp>
      <p:sp>
        <p:nvSpPr>
          <p:cNvPr id="42" name="Rectangle 41"/>
          <p:cNvSpPr/>
          <p:nvPr/>
        </p:nvSpPr>
        <p:spPr>
          <a:xfrm rot="2814952">
            <a:off x="3395827" y="4388047"/>
            <a:ext cx="1815542" cy="461665"/>
          </a:xfrm>
          <a:prstGeom prst="rect">
            <a:avLst/>
          </a:prstGeom>
        </p:spPr>
        <p:txBody>
          <a:bodyPr wrap="square">
            <a:spAutoFit/>
          </a:bodyPr>
          <a:lstStyle/>
          <a:p>
            <a:pPr algn="ctr"/>
            <a:r>
              <a:rPr lang="fr-CA" sz="1200" b="1" dirty="0">
                <a:solidFill>
                  <a:schemeClr val="bg1"/>
                </a:solidFill>
              </a:rPr>
              <a:t> Comité directeur de l’IA du gouvernement</a:t>
            </a:r>
          </a:p>
        </p:txBody>
      </p:sp>
      <p:sp>
        <p:nvSpPr>
          <p:cNvPr id="43" name="Rectangle 42"/>
          <p:cNvSpPr/>
          <p:nvPr/>
        </p:nvSpPr>
        <p:spPr>
          <a:xfrm rot="19768296">
            <a:off x="3052886" y="5775273"/>
            <a:ext cx="2063483" cy="461665"/>
          </a:xfrm>
          <a:prstGeom prst="rect">
            <a:avLst/>
          </a:prstGeom>
        </p:spPr>
        <p:txBody>
          <a:bodyPr wrap="square">
            <a:spAutoFit/>
          </a:bodyPr>
          <a:lstStyle/>
          <a:p>
            <a:pPr algn="ctr"/>
            <a:r>
              <a:rPr lang="fr-CA" sz="1200" b="1" dirty="0">
                <a:solidFill>
                  <a:schemeClr val="bg1"/>
                </a:solidFill>
              </a:rPr>
              <a:t>Communauté de pratique </a:t>
            </a:r>
            <a:br>
              <a:rPr lang="fr-CA" sz="1200" b="1" dirty="0">
                <a:solidFill>
                  <a:schemeClr val="bg1"/>
                </a:solidFill>
              </a:rPr>
            </a:br>
            <a:r>
              <a:rPr lang="fr-CA" sz="1200" b="1" dirty="0">
                <a:solidFill>
                  <a:schemeClr val="bg1"/>
                </a:solidFill>
              </a:rPr>
              <a:t>de l’IA opérationnelle</a:t>
            </a:r>
          </a:p>
        </p:txBody>
      </p:sp>
      <p:sp>
        <p:nvSpPr>
          <p:cNvPr id="44" name="Rectangle 43"/>
          <p:cNvSpPr/>
          <p:nvPr/>
        </p:nvSpPr>
        <p:spPr>
          <a:xfrm rot="2985848">
            <a:off x="1658738" y="5448100"/>
            <a:ext cx="1823283" cy="646331"/>
          </a:xfrm>
          <a:prstGeom prst="rect">
            <a:avLst/>
          </a:prstGeom>
        </p:spPr>
        <p:txBody>
          <a:bodyPr wrap="square">
            <a:spAutoFit/>
          </a:bodyPr>
          <a:lstStyle/>
          <a:p>
            <a:pPr algn="ctr"/>
            <a:r>
              <a:rPr lang="fr-CA" sz="1200" b="1" dirty="0">
                <a:solidFill>
                  <a:schemeClr val="bg1"/>
                </a:solidFill>
              </a:rPr>
              <a:t>Communauté de </a:t>
            </a:r>
            <a:br>
              <a:rPr lang="fr-CA" sz="1200" b="1" dirty="0">
                <a:solidFill>
                  <a:schemeClr val="bg1"/>
                </a:solidFill>
              </a:rPr>
            </a:br>
            <a:r>
              <a:rPr lang="fr-CA" sz="1200" b="1" dirty="0">
                <a:solidFill>
                  <a:schemeClr val="bg1"/>
                </a:solidFill>
              </a:rPr>
              <a:t>pratique des données opérationnelles</a:t>
            </a:r>
          </a:p>
        </p:txBody>
      </p:sp>
      <p:cxnSp>
        <p:nvCxnSpPr>
          <p:cNvPr id="45" name="Straight Arrow Connector 44"/>
          <p:cNvCxnSpPr/>
          <p:nvPr/>
        </p:nvCxnSpPr>
        <p:spPr>
          <a:xfrm flipV="1">
            <a:off x="4619419" y="3393488"/>
            <a:ext cx="1344960" cy="881575"/>
          </a:xfrm>
          <a:prstGeom prst="straightConnector1">
            <a:avLst/>
          </a:prstGeom>
          <a:ln w="38100">
            <a:solidFill>
              <a:srgbClr val="ACB53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endCxn id="30" idx="1"/>
          </p:cNvCxnSpPr>
          <p:nvPr/>
        </p:nvCxnSpPr>
        <p:spPr>
          <a:xfrm flipV="1">
            <a:off x="4552106" y="5968376"/>
            <a:ext cx="1143897" cy="231860"/>
          </a:xfrm>
          <a:prstGeom prst="straightConnector1">
            <a:avLst/>
          </a:prstGeom>
          <a:ln w="38100">
            <a:solidFill>
              <a:srgbClr val="3F90A9"/>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1787250" y="940928"/>
            <a:ext cx="6957608" cy="553998"/>
          </a:xfrm>
          <a:prstGeom prst="rect">
            <a:avLst/>
          </a:prstGeom>
          <a:noFill/>
        </p:spPr>
        <p:txBody>
          <a:bodyPr wrap="square" rtlCol="0">
            <a:spAutoFit/>
          </a:bodyPr>
          <a:lstStyle/>
          <a:p>
            <a:r>
              <a:rPr lang="fr-CA" sz="1500" dirty="0"/>
              <a:t>Une gouvernance harmonisée aux pratiques opérationnelles existantes viendra appuyer la mise en œuvre efficace et responsable de l’IA au gouvernement du Canada</a:t>
            </a:r>
          </a:p>
        </p:txBody>
      </p:sp>
      <p:pic>
        <p:nvPicPr>
          <p:cNvPr id="48" name="Picture 18"/>
          <p:cNvPicPr>
            <a:picLocks noChangeAspect="1"/>
          </p:cNvPicPr>
          <p:nvPr/>
        </p:nvPicPr>
        <p:blipFill>
          <a:blip r:embed="rId3">
            <a:lum contrast="-20000"/>
          </a:blip>
          <a:stretch>
            <a:fillRect/>
          </a:stretch>
        </p:blipFill>
        <p:spPr>
          <a:xfrm>
            <a:off x="1945030" y="3645306"/>
            <a:ext cx="3055772" cy="3074872"/>
          </a:xfrm>
          <a:prstGeom prst="rect">
            <a:avLst/>
          </a:prstGeom>
        </p:spPr>
      </p:pic>
      <p:sp>
        <p:nvSpPr>
          <p:cNvPr id="49" name="Rectangle 48"/>
          <p:cNvSpPr/>
          <p:nvPr/>
        </p:nvSpPr>
        <p:spPr>
          <a:xfrm rot="19532672">
            <a:off x="1815964" y="4075116"/>
            <a:ext cx="2089022" cy="492443"/>
          </a:xfrm>
          <a:prstGeom prst="rect">
            <a:avLst/>
          </a:prstGeom>
        </p:spPr>
        <p:txBody>
          <a:bodyPr wrap="square">
            <a:spAutoFit/>
          </a:bodyPr>
          <a:lstStyle/>
          <a:p>
            <a:pPr algn="ctr"/>
            <a:r>
              <a:rPr lang="fr-CA" sz="1300" b="1" dirty="0">
                <a:solidFill>
                  <a:schemeClr val="bg1"/>
                </a:solidFill>
              </a:rPr>
              <a:t>Comité directeur des données</a:t>
            </a:r>
          </a:p>
        </p:txBody>
      </p:sp>
      <p:sp>
        <p:nvSpPr>
          <p:cNvPr id="50" name="Rectangle 49"/>
          <p:cNvSpPr/>
          <p:nvPr/>
        </p:nvSpPr>
        <p:spPr>
          <a:xfrm rot="2814952">
            <a:off x="3434856" y="4126215"/>
            <a:ext cx="1567041" cy="692497"/>
          </a:xfrm>
          <a:prstGeom prst="rect">
            <a:avLst/>
          </a:prstGeom>
        </p:spPr>
        <p:txBody>
          <a:bodyPr wrap="square">
            <a:spAutoFit/>
          </a:bodyPr>
          <a:lstStyle/>
          <a:p>
            <a:pPr algn="ctr"/>
            <a:r>
              <a:rPr lang="fr-CA" sz="1300" b="1" dirty="0">
                <a:solidFill>
                  <a:schemeClr val="bg1"/>
                </a:solidFill>
              </a:rPr>
              <a:t>Comité directeur de l’IA du gouvernement</a:t>
            </a:r>
          </a:p>
        </p:txBody>
      </p:sp>
      <p:sp>
        <p:nvSpPr>
          <p:cNvPr id="51" name="Rectangle 50"/>
          <p:cNvSpPr/>
          <p:nvPr/>
        </p:nvSpPr>
        <p:spPr>
          <a:xfrm rot="19768296">
            <a:off x="3113997" y="5748589"/>
            <a:ext cx="2063483" cy="492443"/>
          </a:xfrm>
          <a:prstGeom prst="rect">
            <a:avLst/>
          </a:prstGeom>
        </p:spPr>
        <p:txBody>
          <a:bodyPr wrap="square">
            <a:spAutoFit/>
          </a:bodyPr>
          <a:lstStyle/>
          <a:p>
            <a:pPr algn="ctr"/>
            <a:r>
              <a:rPr lang="fr-CA" sz="1300" b="1" dirty="0">
                <a:solidFill>
                  <a:schemeClr val="bg1"/>
                </a:solidFill>
              </a:rPr>
              <a:t>Communauté de pratique de l’IA opérationnelle</a:t>
            </a:r>
            <a:endParaRPr lang="fr-CA" sz="1300" dirty="0">
              <a:solidFill>
                <a:schemeClr val="bg1"/>
              </a:solidFill>
            </a:endParaRPr>
          </a:p>
        </p:txBody>
      </p:sp>
      <p:sp>
        <p:nvSpPr>
          <p:cNvPr id="52" name="Rectangle 51"/>
          <p:cNvSpPr/>
          <p:nvPr/>
        </p:nvSpPr>
        <p:spPr>
          <a:xfrm rot="2985848">
            <a:off x="1702686" y="5473623"/>
            <a:ext cx="1823283" cy="692497"/>
          </a:xfrm>
          <a:prstGeom prst="rect">
            <a:avLst/>
          </a:prstGeom>
        </p:spPr>
        <p:txBody>
          <a:bodyPr wrap="square">
            <a:spAutoFit/>
          </a:bodyPr>
          <a:lstStyle/>
          <a:p>
            <a:pPr algn="ctr"/>
            <a:r>
              <a:rPr lang="fr-CA" sz="1300" b="1" dirty="0">
                <a:solidFill>
                  <a:schemeClr val="bg1"/>
                </a:solidFill>
              </a:rPr>
              <a:t>Communauté de pratique des données opérationnelles</a:t>
            </a:r>
            <a:endParaRPr lang="fr-CA" sz="1300" dirty="0">
              <a:solidFill>
                <a:schemeClr val="bg1"/>
              </a:solidFill>
            </a:endParaRPr>
          </a:p>
        </p:txBody>
      </p:sp>
      <p:sp>
        <p:nvSpPr>
          <p:cNvPr id="53" name="Rectangle 52"/>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4" name="Rectangle 53"/>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20979989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461665"/>
          </a:xfrm>
          <a:prstGeom prst="rect">
            <a:avLst/>
          </a:prstGeom>
          <a:noFill/>
        </p:spPr>
        <p:txBody>
          <a:bodyPr wrap="square" rtlCol="0">
            <a:spAutoFit/>
          </a:bodyPr>
          <a:lstStyle/>
          <a:p>
            <a:r>
              <a:rPr lang="fr-FR" sz="2400" dirty="0">
                <a:solidFill>
                  <a:schemeClr val="tx1">
                    <a:lumMod val="75000"/>
                    <a:lumOff val="25000"/>
                  </a:schemeClr>
                </a:solidFill>
                <a:latin typeface="Yu Gothic" panose="020B0400000000000000" pitchFamily="34" charset="-128"/>
                <a:ea typeface="Yu Gothic" panose="020B0400000000000000" pitchFamily="34" charset="-128"/>
              </a:rPr>
              <a:t>Exemples d’application de l’IA au gouvernement du Canada</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9" name="TextBox 8"/>
          <p:cNvSpPr txBox="1"/>
          <p:nvPr/>
        </p:nvSpPr>
        <p:spPr>
          <a:xfrm>
            <a:off x="11573819" y="6311462"/>
            <a:ext cx="825062" cy="369332"/>
          </a:xfrm>
          <a:prstGeom prst="rect">
            <a:avLst/>
          </a:prstGeom>
          <a:noFill/>
        </p:spPr>
        <p:txBody>
          <a:bodyPr wrap="square" rtlCol="0">
            <a:spAutoFit/>
          </a:bodyPr>
          <a:lstStyle/>
          <a:p>
            <a:r>
              <a:rPr lang="en-US" dirty="0" smtClean="0"/>
              <a:t>28</a:t>
            </a:r>
            <a:endParaRPr lang="en-CA" dirty="0"/>
          </a:p>
        </p:txBody>
      </p:sp>
      <p:sp>
        <p:nvSpPr>
          <p:cNvPr id="10" name="Slide Number Placeholder 1"/>
          <p:cNvSpPr>
            <a:spLocks noGrp="1"/>
          </p:cNvSpPr>
          <p:nvPr>
            <p:ph type="sldNum" sz="quarter" idx="12"/>
          </p:nvPr>
        </p:nvSpPr>
        <p:spPr>
          <a:xfrm>
            <a:off x="8610600" y="6356350"/>
            <a:ext cx="2743200" cy="365125"/>
          </a:xfrm>
        </p:spPr>
        <p:txBody>
          <a:bodyPr/>
          <a:lstStyle/>
          <a:p>
            <a:endParaRPr lang="en-CA" dirty="0"/>
          </a:p>
        </p:txBody>
      </p:sp>
      <p:graphicFrame>
        <p:nvGraphicFramePr>
          <p:cNvPr id="11" name="Content Placeholder 4"/>
          <p:cNvGraphicFramePr>
            <a:graphicFrameLocks/>
          </p:cNvGraphicFramePr>
          <p:nvPr>
            <p:extLst>
              <p:ext uri="{D42A27DB-BD31-4B8C-83A1-F6EECF244321}">
                <p14:modId xmlns:p14="http://schemas.microsoft.com/office/powerpoint/2010/main" val="4232905516"/>
              </p:ext>
            </p:extLst>
          </p:nvPr>
        </p:nvGraphicFramePr>
        <p:xfrm>
          <a:off x="993913" y="944723"/>
          <a:ext cx="10359887" cy="5806693"/>
        </p:xfrm>
        <a:graphic>
          <a:graphicData uri="http://schemas.openxmlformats.org/drawingml/2006/table">
            <a:tbl>
              <a:tblPr firstRow="1" bandRow="1">
                <a:tableStyleId>{21E4AEA4-8DFA-4A89-87EB-49C32662AFE0}</a:tableStyleId>
              </a:tblPr>
              <a:tblGrid>
                <a:gridCol w="1684535">
                  <a:extLst>
                    <a:ext uri="{9D8B030D-6E8A-4147-A177-3AD203B41FA5}">
                      <a16:colId xmlns:a16="http://schemas.microsoft.com/office/drawing/2014/main" val="20000"/>
                    </a:ext>
                  </a:extLst>
                </a:gridCol>
                <a:gridCol w="8675352">
                  <a:extLst>
                    <a:ext uri="{9D8B030D-6E8A-4147-A177-3AD203B41FA5}">
                      <a16:colId xmlns:a16="http://schemas.microsoft.com/office/drawing/2014/main" val="20001"/>
                    </a:ext>
                  </a:extLst>
                </a:gridCol>
              </a:tblGrid>
              <a:tr h="393249">
                <a:tc>
                  <a:txBody>
                    <a:bodyPr/>
                    <a:lstStyle/>
                    <a:p>
                      <a:r>
                        <a:rPr lang="fr-CA" sz="1200" dirty="0"/>
                        <a:t>Ministère</a:t>
                      </a:r>
                    </a:p>
                  </a:txBody>
                  <a:tcPr/>
                </a:tc>
                <a:tc>
                  <a:txBody>
                    <a:bodyPr/>
                    <a:lstStyle/>
                    <a:p>
                      <a:r>
                        <a:rPr lang="fr-CA" sz="1200" dirty="0"/>
                        <a:t>Type d’utilisation</a:t>
                      </a:r>
                    </a:p>
                  </a:txBody>
                  <a:tcPr/>
                </a:tc>
                <a:extLst>
                  <a:ext uri="{0D108BD9-81ED-4DB2-BD59-A6C34878D82A}">
                    <a16:rowId xmlns:a16="http://schemas.microsoft.com/office/drawing/2014/main" val="10000"/>
                  </a:ext>
                </a:extLst>
              </a:tr>
              <a:tr h="589874">
                <a:tc>
                  <a:txBody>
                    <a:bodyPr/>
                    <a:lstStyle/>
                    <a:p>
                      <a:r>
                        <a:rPr lang="fr-CA" sz="1200" dirty="0"/>
                        <a:t>RNCAN </a:t>
                      </a:r>
                    </a:p>
                  </a:txBody>
                  <a:tcPr/>
                </a:tc>
                <a:tc>
                  <a:txBody>
                    <a:bodyPr/>
                    <a:lstStyle/>
                    <a:p>
                      <a:pPr marL="285750" indent="-285750">
                        <a:buFont typeface="Arial" panose="020B0604020202020204" pitchFamily="34" charset="0"/>
                        <a:buChar char="•"/>
                      </a:pPr>
                      <a:r>
                        <a:rPr lang="fr-CA" sz="1200" baseline="0" dirty="0"/>
                        <a:t> Carte pour la protection contre les inondations et les feux de</a:t>
                      </a:r>
                      <a:r>
                        <a:rPr lang="fr-CA" sz="1200" dirty="0"/>
                        <a:t>forêts</a:t>
                      </a:r>
                    </a:p>
                    <a:p>
                      <a:pPr marL="285750" indent="-285750">
                        <a:buFont typeface="Arial" panose="020B0604020202020204" pitchFamily="34" charset="0"/>
                        <a:buChar char="•"/>
                      </a:pPr>
                      <a:r>
                        <a:rPr lang="fr-CA" sz="1200" dirty="0"/>
                        <a:t>Optimiser les processus et les performances industrielles</a:t>
                      </a:r>
                    </a:p>
                    <a:p>
                      <a:pPr marL="285750" indent="-285750">
                        <a:buFont typeface="Arial" panose="020B0604020202020204" pitchFamily="34" charset="0"/>
                        <a:buChar char="•"/>
                      </a:pPr>
                      <a:r>
                        <a:rPr lang="fr-CA" sz="1200" dirty="0"/>
                        <a:t>Extraction</a:t>
                      </a:r>
                      <a:r>
                        <a:rPr lang="fr-CA" sz="1200" baseline="0" dirty="0"/>
                        <a:t> de caractéristiques des images haute définition</a:t>
                      </a:r>
                    </a:p>
                  </a:txBody>
                  <a:tcPr/>
                </a:tc>
                <a:extLst>
                  <a:ext uri="{0D108BD9-81ED-4DB2-BD59-A6C34878D82A}">
                    <a16:rowId xmlns:a16="http://schemas.microsoft.com/office/drawing/2014/main" val="10001"/>
                  </a:ext>
                </a:extLst>
              </a:tr>
              <a:tr h="311631">
                <a:tc>
                  <a:txBody>
                    <a:bodyPr/>
                    <a:lstStyle/>
                    <a:p>
                      <a:r>
                        <a:rPr lang="fr-CA" sz="1200" dirty="0"/>
                        <a:t>Transports Canada</a:t>
                      </a:r>
                    </a:p>
                  </a:txBody>
                  <a:tcPr/>
                </a:tc>
                <a:tc>
                  <a:txBody>
                    <a:bodyPr/>
                    <a:lstStyle/>
                    <a:p>
                      <a:pPr marL="285750" indent="-285750">
                        <a:buFont typeface="Arial" panose="020B0604020202020204" pitchFamily="34" charset="0"/>
                        <a:buChar char="•"/>
                      </a:pPr>
                      <a:r>
                        <a:rPr lang="fr-CA" sz="1200" baseline="0" dirty="0"/>
                        <a:t> Surveillance du fret aérien en fonction des risques </a:t>
                      </a:r>
                    </a:p>
                  </a:txBody>
                  <a:tcPr/>
                </a:tc>
                <a:extLst>
                  <a:ext uri="{0D108BD9-81ED-4DB2-BD59-A6C34878D82A}">
                    <a16:rowId xmlns:a16="http://schemas.microsoft.com/office/drawing/2014/main" val="10002"/>
                  </a:ext>
                </a:extLst>
              </a:tr>
              <a:tr h="426020">
                <a:tc>
                  <a:txBody>
                    <a:bodyPr/>
                    <a:lstStyle/>
                    <a:p>
                      <a:r>
                        <a:rPr lang="fr-CA" sz="1200" dirty="0"/>
                        <a:t>ASPC</a:t>
                      </a:r>
                    </a:p>
                  </a:txBody>
                  <a:tcPr/>
                </a:tc>
                <a:tc>
                  <a:txBody>
                    <a:bodyPr/>
                    <a:lstStyle/>
                    <a:p>
                      <a:pPr marL="285750" indent="-285750">
                        <a:buFont typeface="Arial" panose="020B0604020202020204" pitchFamily="34" charset="0"/>
                        <a:buChar char="•"/>
                      </a:pPr>
                      <a:r>
                        <a:rPr lang="fr-CA" sz="1200" dirty="0"/>
                        <a:t>Alerte</a:t>
                      </a:r>
                      <a:r>
                        <a:rPr lang="fr-CA" sz="1200" baseline="0" dirty="0"/>
                        <a:t> précoce en cas de menaces pour la santé publique dans le monde entier (en collaboration avec le Conseil national de recherches du Canada - CNRC) </a:t>
                      </a:r>
                    </a:p>
                  </a:txBody>
                  <a:tcPr/>
                </a:tc>
                <a:extLst>
                  <a:ext uri="{0D108BD9-81ED-4DB2-BD59-A6C34878D82A}">
                    <a16:rowId xmlns:a16="http://schemas.microsoft.com/office/drawing/2014/main" val="10003"/>
                  </a:ext>
                </a:extLst>
              </a:tr>
              <a:tr h="426020">
                <a:tc>
                  <a:txBody>
                    <a:bodyPr/>
                    <a:lstStyle/>
                    <a:p>
                      <a:r>
                        <a:rPr lang="fr-CA" sz="1200" dirty="0"/>
                        <a:t>SC</a:t>
                      </a:r>
                    </a:p>
                  </a:txBody>
                  <a:tcPr/>
                </a:tc>
                <a:tc>
                  <a:txBody>
                    <a:bodyPr/>
                    <a:lstStyle/>
                    <a:p>
                      <a:pPr marL="285750" indent="-285750">
                        <a:buFont typeface="Arial" panose="020B0604020202020204" pitchFamily="34" charset="0"/>
                        <a:buChar char="•"/>
                      </a:pPr>
                      <a:r>
                        <a:rPr lang="fr-CA" sz="1200" dirty="0"/>
                        <a:t>Automatisation des tâches répétitives fondées sur des règles</a:t>
                      </a:r>
                    </a:p>
                    <a:p>
                      <a:pPr marL="285750" indent="-285750">
                        <a:buFont typeface="Arial" panose="020B0604020202020204" pitchFamily="34" charset="0"/>
                        <a:buChar char="•"/>
                      </a:pPr>
                      <a:r>
                        <a:rPr lang="fr-CA" sz="1200" dirty="0"/>
                        <a:t>Évaluation</a:t>
                      </a:r>
                      <a:r>
                        <a:rPr lang="fr-CA" sz="1200" baseline="0" dirty="0"/>
                        <a:t> des activités de communication des risques </a:t>
                      </a:r>
                    </a:p>
                  </a:txBody>
                  <a:tcPr/>
                </a:tc>
                <a:extLst>
                  <a:ext uri="{0D108BD9-81ED-4DB2-BD59-A6C34878D82A}">
                    <a16:rowId xmlns:a16="http://schemas.microsoft.com/office/drawing/2014/main" val="10004"/>
                  </a:ext>
                </a:extLst>
              </a:tr>
              <a:tr h="351242">
                <a:tc>
                  <a:txBody>
                    <a:bodyPr/>
                    <a:lstStyle/>
                    <a:p>
                      <a:r>
                        <a:rPr lang="fr-CA" sz="1200" dirty="0"/>
                        <a:t>ISDE</a:t>
                      </a:r>
                    </a:p>
                  </a:txBody>
                  <a:tcPr/>
                </a:tc>
                <a:tc>
                  <a:txBody>
                    <a:bodyPr/>
                    <a:lstStyle/>
                    <a:p>
                      <a:pPr marL="285750" indent="-285750">
                        <a:buFont typeface="Arial" panose="020B0604020202020204" pitchFamily="34" charset="0"/>
                        <a:buChar char="•"/>
                      </a:pPr>
                      <a:r>
                        <a:rPr lang="fr-CA" sz="1200" dirty="0"/>
                        <a:t>Déterminer les</a:t>
                      </a:r>
                      <a:r>
                        <a:rPr lang="fr-CA" sz="1200" baseline="0" dirty="0"/>
                        <a:t> débiteurs qui pourraient justifier une enquête</a:t>
                      </a:r>
                    </a:p>
                  </a:txBody>
                  <a:tcPr/>
                </a:tc>
                <a:extLst>
                  <a:ext uri="{0D108BD9-81ED-4DB2-BD59-A6C34878D82A}">
                    <a16:rowId xmlns:a16="http://schemas.microsoft.com/office/drawing/2014/main" val="10005"/>
                  </a:ext>
                </a:extLst>
              </a:tr>
              <a:tr h="311631">
                <a:tc>
                  <a:txBody>
                    <a:bodyPr/>
                    <a:lstStyle/>
                    <a:p>
                      <a:r>
                        <a:rPr lang="fr-CA" sz="1200" dirty="0"/>
                        <a:t>CSC</a:t>
                      </a:r>
                    </a:p>
                  </a:txBody>
                  <a:tcPr/>
                </a:tc>
                <a:tc>
                  <a:txBody>
                    <a:bodyPr/>
                    <a:lstStyle/>
                    <a:p>
                      <a:pPr marL="285750" indent="-285750">
                        <a:buFont typeface="Arial" panose="020B0604020202020204" pitchFamily="34" charset="0"/>
                        <a:buChar char="•"/>
                      </a:pPr>
                      <a:r>
                        <a:rPr lang="fr-CA" sz="1200" dirty="0"/>
                        <a:t>Console holographique de prochaine génération</a:t>
                      </a:r>
                    </a:p>
                  </a:txBody>
                  <a:tcPr/>
                </a:tc>
                <a:extLst>
                  <a:ext uri="{0D108BD9-81ED-4DB2-BD59-A6C34878D82A}">
                    <a16:rowId xmlns:a16="http://schemas.microsoft.com/office/drawing/2014/main" val="10006"/>
                  </a:ext>
                </a:extLst>
              </a:tr>
              <a:tr h="529773">
                <a:tc>
                  <a:txBody>
                    <a:bodyPr/>
                    <a:lstStyle/>
                    <a:p>
                      <a:r>
                        <a:rPr lang="fr-CA" sz="1200" dirty="0"/>
                        <a:t>Centre de recherches sur les communications</a:t>
                      </a:r>
                    </a:p>
                  </a:txBody>
                  <a:tcPr/>
                </a:tc>
                <a:tc>
                  <a:txBody>
                    <a:bodyPr/>
                    <a:lstStyle/>
                    <a:p>
                      <a:pPr marL="285750" indent="-285750">
                        <a:buFont typeface="Arial" panose="020B0604020202020204" pitchFamily="34" charset="0"/>
                        <a:buChar char="•"/>
                      </a:pPr>
                      <a:r>
                        <a:rPr lang="fr-CA" sz="1200" dirty="0"/>
                        <a:t>Gestion du spectre </a:t>
                      </a:r>
                    </a:p>
                    <a:p>
                      <a:pPr marL="285750" indent="-285750">
                        <a:buFont typeface="Arial" panose="020B0604020202020204" pitchFamily="34" charset="0"/>
                        <a:buChar char="•"/>
                      </a:pPr>
                      <a:r>
                        <a:rPr lang="fr-CA" sz="1200" dirty="0"/>
                        <a:t>Conception de surface</a:t>
                      </a:r>
                      <a:r>
                        <a:rPr lang="fr-CA" sz="1200" baseline="0" dirty="0"/>
                        <a:t> théorique</a:t>
                      </a:r>
                    </a:p>
                  </a:txBody>
                  <a:tcPr/>
                </a:tc>
                <a:extLst>
                  <a:ext uri="{0D108BD9-81ED-4DB2-BD59-A6C34878D82A}">
                    <a16:rowId xmlns:a16="http://schemas.microsoft.com/office/drawing/2014/main" val="10007"/>
                  </a:ext>
                </a:extLst>
              </a:tr>
              <a:tr h="747914">
                <a:tc>
                  <a:txBody>
                    <a:bodyPr/>
                    <a:lstStyle/>
                    <a:p>
                      <a:r>
                        <a:rPr lang="fr-CA" sz="1200" dirty="0"/>
                        <a:t>MDN</a:t>
                      </a:r>
                    </a:p>
                  </a:txBody>
                  <a:tcPr/>
                </a:tc>
                <a:tc>
                  <a:txBody>
                    <a:bodyPr/>
                    <a:lstStyle/>
                    <a:p>
                      <a:pPr marL="285750" indent="-285750">
                        <a:buFont typeface="Arial" panose="020B0604020202020204" pitchFamily="34" charset="0"/>
                        <a:buChar char="•"/>
                      </a:pPr>
                      <a:r>
                        <a:rPr lang="fr-CA" sz="1200" dirty="0"/>
                        <a:t>Systèmes autonomes sous-marins</a:t>
                      </a:r>
                      <a:r>
                        <a:rPr lang="fr-CA" sz="1200" baseline="0" dirty="0"/>
                        <a:t>, terrestres et aériens </a:t>
                      </a:r>
                    </a:p>
                    <a:p>
                      <a:pPr marL="285750" indent="-285750">
                        <a:buFont typeface="Arial" panose="020B0604020202020204" pitchFamily="34" charset="0"/>
                        <a:buChar char="•"/>
                      </a:pPr>
                      <a:r>
                        <a:rPr lang="fr-CA" sz="1200" baseline="0" dirty="0"/>
                        <a:t>Traitement des capteurs terrestres, aériens et spatiaux </a:t>
                      </a:r>
                    </a:p>
                    <a:p>
                      <a:pPr marL="285750" indent="-285750">
                        <a:buFont typeface="Arial" panose="020B0604020202020204" pitchFamily="34" charset="0"/>
                        <a:buChar char="•"/>
                      </a:pPr>
                      <a:r>
                        <a:rPr lang="fr-CA" sz="1200" baseline="0" dirty="0"/>
                        <a:t>Systèmes d’aide à la décision, raisonnement fondé sur les connaissances</a:t>
                      </a:r>
                    </a:p>
                  </a:txBody>
                  <a:tcPr/>
                </a:tc>
                <a:extLst>
                  <a:ext uri="{0D108BD9-81ED-4DB2-BD59-A6C34878D82A}">
                    <a16:rowId xmlns:a16="http://schemas.microsoft.com/office/drawing/2014/main" val="10008"/>
                  </a:ext>
                </a:extLst>
              </a:tr>
              <a:tr h="753874">
                <a:tc>
                  <a:txBody>
                    <a:bodyPr/>
                    <a:lstStyle/>
                    <a:p>
                      <a:r>
                        <a:rPr lang="fr-CA" sz="1200" dirty="0"/>
                        <a:t>CCE</a:t>
                      </a:r>
                    </a:p>
                  </a:txBody>
                  <a:tcPr/>
                </a:tc>
                <a:tc>
                  <a:txBody>
                    <a:bodyPr/>
                    <a:lstStyle/>
                    <a:p>
                      <a:pPr marL="285750" indent="-285750">
                        <a:buFont typeface="Arial" panose="020B0604020202020204" pitchFamily="34" charset="0"/>
                        <a:buChar char="•"/>
                      </a:pPr>
                      <a:r>
                        <a:rPr lang="fr-CA" sz="1200" dirty="0"/>
                        <a:t>Procédés de modélisation de la </a:t>
                      </a:r>
                      <a:r>
                        <a:rPr lang="fr-CA" sz="1200" baseline="0" dirty="0"/>
                        <a:t>météorologie et de l’environnement</a:t>
                      </a:r>
                    </a:p>
                    <a:p>
                      <a:pPr marL="285750" indent="-285750">
                        <a:buFont typeface="Arial" panose="020B0604020202020204" pitchFamily="34" charset="0"/>
                        <a:buChar char="•"/>
                      </a:pPr>
                      <a:r>
                        <a:rPr lang="fr-CA" sz="1200" baseline="0" dirty="0"/>
                        <a:t>Production de renseignements sur la couverture terrestre à partir de données satellitaires</a:t>
                      </a:r>
                    </a:p>
                    <a:p>
                      <a:pPr marL="285750" indent="-285750">
                        <a:buFont typeface="Arial" panose="020B0604020202020204" pitchFamily="34" charset="0"/>
                        <a:buChar char="•"/>
                      </a:pPr>
                      <a:r>
                        <a:rPr lang="fr-CA" sz="1200" baseline="0" dirty="0"/>
                        <a:t>Classification améliorée et automatique de la glace de mer </a:t>
                      </a:r>
                    </a:p>
                    <a:p>
                      <a:pPr marL="285750" indent="-285750">
                        <a:buFont typeface="Arial" panose="020B0604020202020204" pitchFamily="34" charset="0"/>
                        <a:buChar char="•"/>
                      </a:pPr>
                      <a:r>
                        <a:rPr lang="fr-CA" sz="1200" baseline="0" dirty="0"/>
                        <a:t>Caractérisation, cartographie et surveillance des écosystèmes et des habitats importants pour la faune </a:t>
                      </a:r>
                    </a:p>
                  </a:txBody>
                  <a:tcPr/>
                </a:tc>
                <a:extLst>
                  <a:ext uri="{0D108BD9-81ED-4DB2-BD59-A6C34878D82A}">
                    <a16:rowId xmlns:a16="http://schemas.microsoft.com/office/drawing/2014/main" val="10009"/>
                  </a:ext>
                </a:extLst>
              </a:tr>
              <a:tr h="783813">
                <a:tc>
                  <a:txBody>
                    <a:bodyPr/>
                    <a:lstStyle/>
                    <a:p>
                      <a:r>
                        <a:rPr lang="fr-CA" sz="1200" dirty="0"/>
                        <a:t>CNRC</a:t>
                      </a:r>
                    </a:p>
                  </a:txBody>
                  <a:tcPr/>
                </a:tc>
                <a:tc>
                  <a:txBody>
                    <a:bodyPr/>
                    <a:lstStyle/>
                    <a:p>
                      <a:pPr marL="285750" indent="-285750">
                        <a:buFont typeface="Arial" panose="020B0604020202020204" pitchFamily="34" charset="0"/>
                        <a:buChar char="•"/>
                      </a:pPr>
                      <a:r>
                        <a:rPr lang="fr-CA" sz="1200" dirty="0"/>
                        <a:t>Suivi des gaz à effet de serre dans le port de Montréal </a:t>
                      </a:r>
                    </a:p>
                    <a:p>
                      <a:pPr marL="285750" indent="-285750">
                        <a:buFont typeface="Arial" panose="020B0604020202020204" pitchFamily="34" charset="0"/>
                        <a:buChar char="•"/>
                      </a:pPr>
                      <a:r>
                        <a:rPr lang="fr-CA" sz="1200" dirty="0"/>
                        <a:t>Enseigner aux machines les</a:t>
                      </a:r>
                      <a:r>
                        <a:rPr lang="fr-CA" sz="1200" baseline="0" dirty="0"/>
                        <a:t> langues indigènes en voie de disparition </a:t>
                      </a:r>
                    </a:p>
                    <a:p>
                      <a:pPr marL="285750" indent="-285750">
                        <a:buFont typeface="Arial" panose="020B0604020202020204" pitchFamily="34" charset="0"/>
                        <a:buChar char="•"/>
                      </a:pPr>
                      <a:r>
                        <a:rPr lang="fr-CA" sz="1200" baseline="0" dirty="0"/>
                        <a:t>Aider à gérer la consommation d’énergie dans les bâtiments</a:t>
                      </a:r>
                    </a:p>
                  </a:txBody>
                  <a:tcPr/>
                </a:tc>
                <a:extLst>
                  <a:ext uri="{0D108BD9-81ED-4DB2-BD59-A6C34878D82A}">
                    <a16:rowId xmlns:a16="http://schemas.microsoft.com/office/drawing/2014/main" val="10010"/>
                  </a:ext>
                </a:extLst>
              </a:tr>
            </a:tbl>
          </a:graphicData>
        </a:graphic>
      </p:graphicFrame>
      <p:sp>
        <p:nvSpPr>
          <p:cNvPr id="12" name="Slide Number Placeholder 3"/>
          <p:cNvSpPr txBox="1">
            <a:spLocks/>
          </p:cNvSpPr>
          <p:nvPr/>
        </p:nvSpPr>
        <p:spPr>
          <a:xfrm>
            <a:off x="9402986" y="6413076"/>
            <a:ext cx="982663"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tLang="en-US" dirty="0"/>
          </a:p>
        </p:txBody>
      </p:sp>
      <p:sp>
        <p:nvSpPr>
          <p:cNvPr id="13" name="Rectangle 12"/>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 name="Rectangle 13"/>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2264668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4388295" y="2197778"/>
            <a:ext cx="3194780" cy="307777"/>
          </a:xfrm>
          <a:prstGeom prst="rect">
            <a:avLst/>
          </a:prstGeom>
          <a:noFill/>
        </p:spPr>
        <p:txBody>
          <a:bodyPr wrap="square" rtlCol="0">
            <a:spAutoFit/>
          </a:bodyPr>
          <a:lstStyle/>
          <a:p>
            <a:r>
              <a:rPr lang="fr-CA" sz="1400" dirty="0">
                <a:latin typeface="Segoe UI" panose="020B0502040204020203" pitchFamily="34" charset="0"/>
                <a:cs typeface="Segoe UI" panose="020B0502040204020203" pitchFamily="34" charset="0"/>
              </a:rPr>
              <a:t>Traitement du langage naturel</a:t>
            </a:r>
          </a:p>
        </p:txBody>
      </p:sp>
      <p:sp>
        <p:nvSpPr>
          <p:cNvPr id="42" name="Rectangle 41"/>
          <p:cNvSpPr/>
          <p:nvPr/>
        </p:nvSpPr>
        <p:spPr>
          <a:xfrm rot="5400000">
            <a:off x="4999963" y="1929773"/>
            <a:ext cx="59997" cy="3812638"/>
          </a:xfrm>
          <a:prstGeom prst="rect">
            <a:avLst/>
          </a:prstGeom>
          <a:solidFill>
            <a:srgbClr val="D7CEE6"/>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3" name="TextBox 42"/>
          <p:cNvSpPr txBox="1"/>
          <p:nvPr/>
        </p:nvSpPr>
        <p:spPr>
          <a:xfrm>
            <a:off x="4413791" y="3508799"/>
            <a:ext cx="3194780" cy="307777"/>
          </a:xfrm>
          <a:prstGeom prst="rect">
            <a:avLst/>
          </a:prstGeom>
          <a:noFill/>
        </p:spPr>
        <p:txBody>
          <a:bodyPr wrap="square" rtlCol="0">
            <a:spAutoFit/>
          </a:bodyPr>
          <a:lstStyle/>
          <a:p>
            <a:r>
              <a:rPr lang="fr-CA" sz="1400" dirty="0">
                <a:latin typeface="Segoe UI" panose="020B0502040204020203" pitchFamily="34" charset="0"/>
                <a:cs typeface="Segoe UI" panose="020B0502040204020203" pitchFamily="34" charset="0"/>
              </a:rPr>
              <a:t>Parole</a:t>
            </a:r>
          </a:p>
        </p:txBody>
      </p:sp>
      <p:sp>
        <p:nvSpPr>
          <p:cNvPr id="47" name="TextBox 46"/>
          <p:cNvSpPr txBox="1"/>
          <p:nvPr/>
        </p:nvSpPr>
        <p:spPr>
          <a:xfrm>
            <a:off x="4407659" y="4234635"/>
            <a:ext cx="3194780" cy="307777"/>
          </a:xfrm>
          <a:prstGeom prst="rect">
            <a:avLst/>
          </a:prstGeom>
          <a:noFill/>
        </p:spPr>
        <p:txBody>
          <a:bodyPr wrap="square" rtlCol="0">
            <a:spAutoFit/>
          </a:bodyPr>
          <a:lstStyle/>
          <a:p>
            <a:r>
              <a:rPr lang="fr-CA" sz="1400" dirty="0">
                <a:latin typeface="Segoe UI" panose="020B0502040204020203" pitchFamily="34" charset="0"/>
                <a:cs typeface="Segoe UI" panose="020B0502040204020203" pitchFamily="34" charset="0"/>
              </a:rPr>
              <a:t>Planification</a:t>
            </a:r>
          </a:p>
        </p:txBody>
      </p:sp>
      <p:sp>
        <p:nvSpPr>
          <p:cNvPr id="45" name="TextBox 44"/>
          <p:cNvSpPr txBox="1"/>
          <p:nvPr/>
        </p:nvSpPr>
        <p:spPr>
          <a:xfrm flipH="1">
            <a:off x="10812021" y="4809182"/>
            <a:ext cx="5106830" cy="307777"/>
          </a:xfrm>
          <a:prstGeom prst="rect">
            <a:avLst/>
          </a:prstGeom>
          <a:noFill/>
        </p:spPr>
        <p:txBody>
          <a:bodyPr wrap="square" rtlCol="0">
            <a:spAutoFit/>
          </a:bodyPr>
          <a:lstStyle/>
          <a:p>
            <a:r>
              <a:rPr lang="fr-CA" sz="1400" dirty="0">
                <a:latin typeface="Segoe UI" panose="020B0502040204020203" pitchFamily="34" charset="0"/>
                <a:cs typeface="Segoe UI" panose="020B0502040204020203" pitchFamily="34" charset="0"/>
              </a:rPr>
              <a:t>Vision</a:t>
            </a:r>
          </a:p>
        </p:txBody>
      </p:sp>
      <p:sp>
        <p:nvSpPr>
          <p:cNvPr id="5" name="TextBox 4"/>
          <p:cNvSpPr txBox="1"/>
          <p:nvPr/>
        </p:nvSpPr>
        <p:spPr>
          <a:xfrm>
            <a:off x="436098" y="98474"/>
            <a:ext cx="9312812"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Branches de l’IA et de l’AM</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10" name="TextBox 9"/>
          <p:cNvSpPr txBox="1"/>
          <p:nvPr/>
        </p:nvSpPr>
        <p:spPr>
          <a:xfrm>
            <a:off x="530766" y="3473248"/>
            <a:ext cx="3194780" cy="400110"/>
          </a:xfrm>
          <a:prstGeom prst="rect">
            <a:avLst/>
          </a:prstGeom>
          <a:noFill/>
        </p:spPr>
        <p:txBody>
          <a:bodyPr wrap="square" rtlCol="0">
            <a:spAutoFit/>
          </a:bodyPr>
          <a:lstStyle/>
          <a:p>
            <a:r>
              <a:rPr lang="fr-CA" sz="2000" dirty="0">
                <a:solidFill>
                  <a:srgbClr val="7030A0"/>
                </a:solidFill>
                <a:latin typeface="Segoe UI" panose="020B0502040204020203" pitchFamily="34" charset="0"/>
                <a:cs typeface="Segoe UI" panose="020B0502040204020203" pitchFamily="34" charset="0"/>
              </a:rPr>
              <a:t>Intelligence artificielle</a:t>
            </a:r>
          </a:p>
        </p:txBody>
      </p:sp>
      <p:cxnSp>
        <p:nvCxnSpPr>
          <p:cNvPr id="14" name="Straight Connector 13"/>
          <p:cNvCxnSpPr/>
          <p:nvPr/>
        </p:nvCxnSpPr>
        <p:spPr>
          <a:xfrm flipV="1">
            <a:off x="3118203" y="1955088"/>
            <a:ext cx="1295588" cy="1891281"/>
          </a:xfrm>
          <a:prstGeom prst="line">
            <a:avLst/>
          </a:prstGeom>
          <a:ln w="50800">
            <a:solidFill>
              <a:schemeClr val="accent5">
                <a:lumMod val="75000"/>
              </a:schemeClr>
            </a:solidFill>
          </a:ln>
        </p:spPr>
        <p:style>
          <a:lnRef idx="3">
            <a:schemeClr val="dk1"/>
          </a:lnRef>
          <a:fillRef idx="0">
            <a:schemeClr val="dk1"/>
          </a:fillRef>
          <a:effectRef idx="2">
            <a:schemeClr val="dk1"/>
          </a:effectRef>
          <a:fontRef idx="minor">
            <a:schemeClr val="tx1"/>
          </a:fontRef>
        </p:style>
      </p:cxnSp>
      <p:cxnSp>
        <p:nvCxnSpPr>
          <p:cNvPr id="19" name="Straight Connector 18"/>
          <p:cNvCxnSpPr>
            <a:stCxn id="9" idx="0"/>
          </p:cNvCxnSpPr>
          <p:nvPr/>
        </p:nvCxnSpPr>
        <p:spPr>
          <a:xfrm flipV="1">
            <a:off x="3123646" y="2503728"/>
            <a:ext cx="1290145" cy="1337312"/>
          </a:xfrm>
          <a:prstGeom prst="line">
            <a:avLst/>
          </a:prstGeom>
          <a:ln w="50800">
            <a:solidFill>
              <a:schemeClr val="accent4">
                <a:lumMod val="75000"/>
              </a:schemeClr>
            </a:solidFill>
          </a:ln>
        </p:spPr>
        <p:style>
          <a:lnRef idx="3">
            <a:schemeClr val="dk1"/>
          </a:lnRef>
          <a:fillRef idx="0">
            <a:schemeClr val="dk1"/>
          </a:fillRef>
          <a:effectRef idx="2">
            <a:schemeClr val="dk1"/>
          </a:effectRef>
          <a:fontRef idx="minor">
            <a:schemeClr val="tx1"/>
          </a:fontRef>
        </p:style>
      </p:cxnSp>
      <p:cxnSp>
        <p:nvCxnSpPr>
          <p:cNvPr id="22" name="Straight Connector 21"/>
          <p:cNvCxnSpPr/>
          <p:nvPr/>
        </p:nvCxnSpPr>
        <p:spPr>
          <a:xfrm flipV="1">
            <a:off x="3129089" y="3075228"/>
            <a:ext cx="1284702" cy="798130"/>
          </a:xfrm>
          <a:prstGeom prst="line">
            <a:avLst/>
          </a:prstGeom>
          <a:ln w="50800">
            <a:solidFill>
              <a:schemeClr val="accent3">
                <a:lumMod val="75000"/>
              </a:schemeClr>
            </a:solidFill>
          </a:ln>
        </p:spPr>
        <p:style>
          <a:lnRef idx="3">
            <a:schemeClr val="dk1"/>
          </a:lnRef>
          <a:fillRef idx="0">
            <a:schemeClr val="dk1"/>
          </a:fillRef>
          <a:effectRef idx="2">
            <a:schemeClr val="dk1"/>
          </a:effectRef>
          <a:fontRef idx="minor">
            <a:schemeClr val="tx1"/>
          </a:fontRef>
        </p:style>
      </p:cxnSp>
      <p:cxnSp>
        <p:nvCxnSpPr>
          <p:cNvPr id="24" name="Straight Connector 23"/>
          <p:cNvCxnSpPr/>
          <p:nvPr/>
        </p:nvCxnSpPr>
        <p:spPr>
          <a:xfrm>
            <a:off x="3123645" y="3861270"/>
            <a:ext cx="1290146" cy="687656"/>
          </a:xfrm>
          <a:prstGeom prst="line">
            <a:avLst/>
          </a:prstGeom>
          <a:ln w="50800">
            <a:solidFill>
              <a:schemeClr val="accent2">
                <a:lumMod val="75000"/>
              </a:schemeClr>
            </a:solidFill>
          </a:ln>
        </p:spPr>
        <p:style>
          <a:lnRef idx="3">
            <a:schemeClr val="dk1"/>
          </a:lnRef>
          <a:fillRef idx="0">
            <a:schemeClr val="dk1"/>
          </a:fillRef>
          <a:effectRef idx="2">
            <a:schemeClr val="dk1"/>
          </a:effectRef>
          <a:fontRef idx="minor">
            <a:schemeClr val="tx1"/>
          </a:fontRef>
        </p:style>
      </p:cxnSp>
      <p:cxnSp>
        <p:nvCxnSpPr>
          <p:cNvPr id="27" name="Straight Connector 26"/>
          <p:cNvCxnSpPr>
            <a:stCxn id="9" idx="0"/>
          </p:cNvCxnSpPr>
          <p:nvPr/>
        </p:nvCxnSpPr>
        <p:spPr>
          <a:xfrm>
            <a:off x="3123646" y="3841040"/>
            <a:ext cx="1290145" cy="1211578"/>
          </a:xfrm>
          <a:prstGeom prst="line">
            <a:avLst/>
          </a:prstGeom>
          <a:ln w="50800">
            <a:solidFill>
              <a:schemeClr val="accent1">
                <a:lumMod val="75000"/>
              </a:schemeClr>
            </a:solidFill>
          </a:ln>
        </p:spPr>
        <p:style>
          <a:lnRef idx="3">
            <a:schemeClr val="dk1"/>
          </a:lnRef>
          <a:fillRef idx="0">
            <a:schemeClr val="dk1"/>
          </a:fillRef>
          <a:effectRef idx="2">
            <a:schemeClr val="dk1"/>
          </a:effectRef>
          <a:fontRef idx="minor">
            <a:schemeClr val="tx1"/>
          </a:fontRef>
        </p:style>
      </p:cxnSp>
      <p:cxnSp>
        <p:nvCxnSpPr>
          <p:cNvPr id="30" name="Straight Connector 29"/>
          <p:cNvCxnSpPr/>
          <p:nvPr/>
        </p:nvCxnSpPr>
        <p:spPr>
          <a:xfrm>
            <a:off x="3123646" y="3829995"/>
            <a:ext cx="1290145" cy="1714113"/>
          </a:xfrm>
          <a:prstGeom prst="line">
            <a:avLst/>
          </a:prstGeom>
          <a:ln w="50800">
            <a:solidFill>
              <a:schemeClr val="bg2">
                <a:lumMod val="25000"/>
              </a:schemeClr>
            </a:solidFill>
          </a:ln>
        </p:spPr>
        <p:style>
          <a:lnRef idx="3">
            <a:schemeClr val="dk1"/>
          </a:lnRef>
          <a:fillRef idx="0">
            <a:schemeClr val="dk1"/>
          </a:fillRef>
          <a:effectRef idx="2">
            <a:schemeClr val="dk1"/>
          </a:effectRef>
          <a:fontRef idx="minor">
            <a:schemeClr val="tx1"/>
          </a:fontRef>
        </p:style>
      </p:cxnSp>
      <p:sp>
        <p:nvSpPr>
          <p:cNvPr id="33" name="Rectangle 32"/>
          <p:cNvSpPr/>
          <p:nvPr/>
        </p:nvSpPr>
        <p:spPr>
          <a:xfrm rot="5400000">
            <a:off x="5626681" y="706727"/>
            <a:ext cx="45719" cy="2522490"/>
          </a:xfrm>
          <a:prstGeom prst="rect">
            <a:avLst/>
          </a:prstGeom>
          <a:solidFill>
            <a:srgbClr val="7153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4" name="TextBox 33"/>
          <p:cNvSpPr txBox="1"/>
          <p:nvPr/>
        </p:nvSpPr>
        <p:spPr>
          <a:xfrm>
            <a:off x="4388295" y="1658883"/>
            <a:ext cx="3194780" cy="307777"/>
          </a:xfrm>
          <a:prstGeom prst="rect">
            <a:avLst/>
          </a:prstGeom>
          <a:noFill/>
        </p:spPr>
        <p:txBody>
          <a:bodyPr wrap="square" rtlCol="0">
            <a:spAutoFit/>
          </a:bodyPr>
          <a:lstStyle/>
          <a:p>
            <a:r>
              <a:rPr lang="fr-CA" sz="1400" dirty="0">
                <a:latin typeface="Segoe UI" panose="020B0502040204020203" pitchFamily="34" charset="0"/>
                <a:cs typeface="Segoe UI" panose="020B0502040204020203" pitchFamily="34" charset="0"/>
              </a:rPr>
              <a:t>Apprentissage machine</a:t>
            </a:r>
          </a:p>
        </p:txBody>
      </p:sp>
      <p:cxnSp>
        <p:nvCxnSpPr>
          <p:cNvPr id="35" name="Straight Connector 34"/>
          <p:cNvCxnSpPr/>
          <p:nvPr/>
        </p:nvCxnSpPr>
        <p:spPr>
          <a:xfrm flipV="1">
            <a:off x="6910786" y="1988203"/>
            <a:ext cx="0" cy="2629"/>
          </a:xfrm>
          <a:prstGeom prst="line">
            <a:avLst/>
          </a:prstGeom>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rot="5400000">
            <a:off x="5626681" y="1245622"/>
            <a:ext cx="45719" cy="2522490"/>
          </a:xfrm>
          <a:prstGeom prst="rect">
            <a:avLst/>
          </a:prstGeom>
          <a:solidFill>
            <a:srgbClr val="B55475"/>
          </a:solidFill>
          <a:ln>
            <a:solidFill>
              <a:srgbClr val="B554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0" name="Rectangle 39"/>
          <p:cNvSpPr/>
          <p:nvPr/>
        </p:nvSpPr>
        <p:spPr>
          <a:xfrm rot="5400000">
            <a:off x="5652177" y="1821668"/>
            <a:ext cx="45719" cy="2522490"/>
          </a:xfrm>
          <a:prstGeom prst="rect">
            <a:avLst/>
          </a:prstGeom>
          <a:solidFill>
            <a:srgbClr val="B793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1" name="TextBox 40"/>
          <p:cNvSpPr txBox="1"/>
          <p:nvPr/>
        </p:nvSpPr>
        <p:spPr>
          <a:xfrm>
            <a:off x="4413791" y="2762673"/>
            <a:ext cx="3194780" cy="307777"/>
          </a:xfrm>
          <a:prstGeom prst="rect">
            <a:avLst/>
          </a:prstGeom>
          <a:noFill/>
        </p:spPr>
        <p:txBody>
          <a:bodyPr wrap="square" rtlCol="0">
            <a:spAutoFit/>
          </a:bodyPr>
          <a:lstStyle/>
          <a:p>
            <a:r>
              <a:rPr lang="fr-CA" sz="1400" dirty="0">
                <a:latin typeface="Segoe UI" panose="020B0502040204020203" pitchFamily="34" charset="0"/>
                <a:cs typeface="Segoe UI" panose="020B0502040204020203" pitchFamily="34" charset="0"/>
              </a:rPr>
              <a:t>Systèmes experts</a:t>
            </a:r>
          </a:p>
        </p:txBody>
      </p:sp>
      <p:sp>
        <p:nvSpPr>
          <p:cNvPr id="44" name="Rectangle 43"/>
          <p:cNvSpPr/>
          <p:nvPr/>
        </p:nvSpPr>
        <p:spPr>
          <a:xfrm rot="5400000">
            <a:off x="5652177" y="3281187"/>
            <a:ext cx="45719" cy="2522490"/>
          </a:xfrm>
          <a:prstGeom prst="rect">
            <a:avLst/>
          </a:prstGeom>
          <a:solidFill>
            <a:srgbClr val="DD7E0E"/>
          </a:solidFill>
          <a:ln>
            <a:solidFill>
              <a:srgbClr val="DD7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6" name="Rectangle 45"/>
          <p:cNvSpPr/>
          <p:nvPr/>
        </p:nvSpPr>
        <p:spPr>
          <a:xfrm rot="5400000">
            <a:off x="5646045" y="3787478"/>
            <a:ext cx="45719" cy="2522490"/>
          </a:xfrm>
          <a:prstGeom prst="rect">
            <a:avLst/>
          </a:prstGeom>
          <a:solidFill>
            <a:srgbClr val="7D9263"/>
          </a:solidFill>
          <a:ln>
            <a:solidFill>
              <a:srgbClr val="A2B1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8" name="Rectangle 47"/>
          <p:cNvSpPr/>
          <p:nvPr/>
        </p:nvSpPr>
        <p:spPr>
          <a:xfrm rot="5400000">
            <a:off x="5626681" y="4268199"/>
            <a:ext cx="45719" cy="2522490"/>
          </a:xfrm>
          <a:prstGeom prst="rect">
            <a:avLst/>
          </a:prstGeom>
          <a:solidFill>
            <a:srgbClr val="706702"/>
          </a:solidFill>
          <a:ln>
            <a:solidFill>
              <a:srgbClr val="7B731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9" name="TextBox 48"/>
          <p:cNvSpPr txBox="1"/>
          <p:nvPr/>
        </p:nvSpPr>
        <p:spPr>
          <a:xfrm>
            <a:off x="4407659" y="5221578"/>
            <a:ext cx="3194780" cy="307777"/>
          </a:xfrm>
          <a:prstGeom prst="rect">
            <a:avLst/>
          </a:prstGeom>
          <a:noFill/>
        </p:spPr>
        <p:txBody>
          <a:bodyPr wrap="square" rtlCol="0">
            <a:spAutoFit/>
          </a:bodyPr>
          <a:lstStyle/>
          <a:p>
            <a:r>
              <a:rPr lang="fr-CA" sz="1400" dirty="0">
                <a:latin typeface="Segoe UI" panose="020B0502040204020203" pitchFamily="34" charset="0"/>
                <a:cs typeface="Segoe UI" panose="020B0502040204020203" pitchFamily="34" charset="0"/>
              </a:rPr>
              <a:t>Robotique</a:t>
            </a:r>
          </a:p>
        </p:txBody>
      </p:sp>
      <p:sp>
        <p:nvSpPr>
          <p:cNvPr id="9" name="Rectangle 8"/>
          <p:cNvSpPr/>
          <p:nvPr/>
        </p:nvSpPr>
        <p:spPr>
          <a:xfrm rot="5400000">
            <a:off x="1839541" y="2579794"/>
            <a:ext cx="45719" cy="2522490"/>
          </a:xfrm>
          <a:prstGeom prst="rect">
            <a:avLst/>
          </a:prstGeom>
          <a:solidFill>
            <a:srgbClr val="5EA7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12" name="Straight Connector 11"/>
          <p:cNvCxnSpPr/>
          <p:nvPr/>
        </p:nvCxnSpPr>
        <p:spPr>
          <a:xfrm flipV="1">
            <a:off x="3123646" y="3861270"/>
            <a:ext cx="0" cy="2629"/>
          </a:xfrm>
          <a:prstGeom prst="line">
            <a:avLst/>
          </a:prstGeom>
        </p:spPr>
        <p:style>
          <a:lnRef idx="1">
            <a:schemeClr val="accent1"/>
          </a:lnRef>
          <a:fillRef idx="0">
            <a:schemeClr val="accent1"/>
          </a:fillRef>
          <a:effectRef idx="0">
            <a:schemeClr val="accent1"/>
          </a:effectRef>
          <a:fontRef idx="minor">
            <a:schemeClr val="tx1"/>
          </a:fontRef>
        </p:style>
      </p:cxnSp>
      <p:sp>
        <p:nvSpPr>
          <p:cNvPr id="29" name="Oval 28"/>
          <p:cNvSpPr/>
          <p:nvPr/>
        </p:nvSpPr>
        <p:spPr>
          <a:xfrm>
            <a:off x="3092706" y="3768007"/>
            <a:ext cx="152493" cy="167353"/>
          </a:xfrm>
          <a:prstGeom prst="ellipse">
            <a:avLst/>
          </a:prstGeom>
          <a:solidFill>
            <a:srgbClr val="5EA7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31" name="Picture 30"/>
          <p:cNvPicPr>
            <a:picLocks noChangeAspect="1"/>
          </p:cNvPicPr>
          <p:nvPr/>
        </p:nvPicPr>
        <p:blipFill>
          <a:blip r:embed="rId3"/>
          <a:stretch>
            <a:fillRect/>
          </a:stretch>
        </p:blipFill>
        <p:spPr>
          <a:xfrm>
            <a:off x="8290685" y="7937"/>
            <a:ext cx="3901316" cy="7032807"/>
          </a:xfrm>
          <a:prstGeom prst="rect">
            <a:avLst/>
          </a:prstGeom>
        </p:spPr>
      </p:pic>
      <p:sp>
        <p:nvSpPr>
          <p:cNvPr id="56" name="Rectangle 55"/>
          <p:cNvSpPr/>
          <p:nvPr/>
        </p:nvSpPr>
        <p:spPr>
          <a:xfrm flipH="1">
            <a:off x="8271320" y="-368299"/>
            <a:ext cx="4631880" cy="7409044"/>
          </a:xfrm>
          <a:prstGeom prst="rect">
            <a:avLst/>
          </a:prstGeom>
          <a:noFill/>
          <a:ln w="101600">
            <a:solidFill>
              <a:srgbClr val="B3C5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7" name="TextBox 56"/>
          <p:cNvSpPr txBox="1"/>
          <p:nvPr/>
        </p:nvSpPr>
        <p:spPr>
          <a:xfrm>
            <a:off x="4433156" y="4769697"/>
            <a:ext cx="3194780" cy="307777"/>
          </a:xfrm>
          <a:prstGeom prst="rect">
            <a:avLst/>
          </a:prstGeom>
          <a:noFill/>
        </p:spPr>
        <p:txBody>
          <a:bodyPr wrap="square" rtlCol="0">
            <a:spAutoFit/>
          </a:bodyPr>
          <a:lstStyle/>
          <a:p>
            <a:r>
              <a:rPr lang="fr-CA" sz="1400" dirty="0">
                <a:latin typeface="Segoe UI" panose="020B0502040204020203" pitchFamily="34" charset="0"/>
                <a:cs typeface="Segoe UI" panose="020B0502040204020203" pitchFamily="34" charset="0"/>
              </a:rPr>
              <a:t>Vision</a:t>
            </a:r>
          </a:p>
        </p:txBody>
      </p:sp>
      <p:sp>
        <p:nvSpPr>
          <p:cNvPr id="3" name="AutoShape 2" descr="https://files.slack.com/files-pri/TGB9RAJ5C-FH7MDPUCE/image_from_ios.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38" name="TextBox 37"/>
          <p:cNvSpPr txBox="1"/>
          <p:nvPr/>
        </p:nvSpPr>
        <p:spPr>
          <a:xfrm>
            <a:off x="11364287" y="6185484"/>
            <a:ext cx="659933" cy="461665"/>
          </a:xfrm>
          <a:prstGeom prst="rect">
            <a:avLst/>
          </a:prstGeom>
          <a:noFill/>
        </p:spPr>
        <p:txBody>
          <a:bodyPr wrap="square" rtlCol="0">
            <a:spAutoFit/>
          </a:bodyPr>
          <a:lstStyle/>
          <a:p>
            <a:pPr algn="r"/>
            <a:r>
              <a:rPr lang="en-US" sz="2400" dirty="0">
                <a:latin typeface="Arial Narrow" panose="020B0606020202030204" pitchFamily="34" charset="0"/>
              </a:rPr>
              <a:t>3</a:t>
            </a:r>
            <a:endParaRPr lang="en-CA" sz="2400" dirty="0">
              <a:latin typeface="Arial Narrow" panose="020B0606020202030204" pitchFamily="34" charset="0"/>
            </a:endParaRPr>
          </a:p>
        </p:txBody>
      </p:sp>
      <p:sp>
        <p:nvSpPr>
          <p:cNvPr id="39" name="Rectangle 38"/>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0" name="Rectangle 49"/>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2394911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8" y="98474"/>
            <a:ext cx="9312812" cy="630942"/>
          </a:xfrm>
          <a:prstGeom prst="rect">
            <a:avLst/>
          </a:prstGeom>
          <a:noFill/>
        </p:spPr>
        <p:txBody>
          <a:bodyPr wrap="square" rtlCol="0">
            <a:spAutoFit/>
          </a:bodyPr>
          <a:lstStyle/>
          <a:p>
            <a:r>
              <a:rPr lang="fr-CA" sz="3500" dirty="0">
                <a:solidFill>
                  <a:schemeClr val="tx1">
                    <a:lumMod val="75000"/>
                    <a:lumOff val="25000"/>
                  </a:schemeClr>
                </a:solidFill>
                <a:latin typeface="Yu Gothic" panose="020B0400000000000000" pitchFamily="34" charset="-128"/>
                <a:ea typeface="Yu Gothic" panose="020B0400000000000000" pitchFamily="34" charset="-128"/>
              </a:rPr>
              <a:t>Plus de définitions </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3" name="AutoShape 2" descr="https://files.slack.com/files-pri/TGB9RAJ5C-FH7MDPUCE/image_from_ios.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13" name="Rectangle 12"/>
          <p:cNvSpPr/>
          <p:nvPr/>
        </p:nvSpPr>
        <p:spPr>
          <a:xfrm>
            <a:off x="6291158" y="896897"/>
            <a:ext cx="5216164" cy="2358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CA" sz="2400" b="1" dirty="0">
                <a:latin typeface="Century Gothic" panose="020B0502020202020204" pitchFamily="34" charset="0"/>
              </a:rPr>
              <a:t>SCIENCE DES DONNÉES</a:t>
            </a:r>
          </a:p>
          <a:p>
            <a:r>
              <a:rPr lang="fr-CA" sz="1500" dirty="0">
                <a:latin typeface="Century Gothic" panose="020B0502020202020204" pitchFamily="34" charset="0"/>
              </a:rPr>
              <a:t>Appliquer des algorithmes à des chiffres, textes, images, contenu audio, etc. pour produire des systèmes qui exécutent des tâches exigeant normalement l’intelligence humaine. Ce faisant, ces systèmes génèrent des connaissances que les analystes et les utilisateurs opérationnels transforment en valeur opérationnelle.</a:t>
            </a:r>
            <a:endParaRPr lang="fr-CA" dirty="0">
              <a:latin typeface="Century Gothic" panose="020B0502020202020204" pitchFamily="34" charset="0"/>
            </a:endParaRPr>
          </a:p>
        </p:txBody>
      </p:sp>
      <p:sp>
        <p:nvSpPr>
          <p:cNvPr id="39" name="Rectangle 38"/>
          <p:cNvSpPr/>
          <p:nvPr/>
        </p:nvSpPr>
        <p:spPr>
          <a:xfrm>
            <a:off x="935217" y="3764325"/>
            <a:ext cx="5216164" cy="264481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CA" sz="2400" b="1" dirty="0">
                <a:latin typeface="Century Gothic" panose="020B0502020202020204" pitchFamily="34" charset="0"/>
              </a:rPr>
              <a:t>APPRENTISSAGE EN PROFONDEUR</a:t>
            </a:r>
          </a:p>
          <a:p>
            <a:r>
              <a:rPr lang="fr-CA" sz="1500" dirty="0">
                <a:latin typeface="Century Gothic" panose="020B0502020202020204" pitchFamily="34" charset="0"/>
              </a:rPr>
              <a:t>Forme avancée d’apprentissage machine </a:t>
            </a:r>
            <a:br>
              <a:rPr lang="fr-CA" sz="1500" dirty="0">
                <a:latin typeface="Century Gothic" panose="020B0502020202020204" pitchFamily="34" charset="0"/>
              </a:rPr>
            </a:br>
            <a:r>
              <a:rPr lang="fr-CA" sz="1500" dirty="0">
                <a:latin typeface="Century Gothic" panose="020B0502020202020204" pitchFamily="34" charset="0"/>
              </a:rPr>
              <a:t>où les réseaux neuronaux deviennent des réseaux tentaculaires qui sont formés au moyen de quantités massives de données (p. ex., la reconnaissance faciale.)</a:t>
            </a:r>
            <a:endParaRPr lang="fr-CA" dirty="0">
              <a:latin typeface="Century Gothic" panose="020B0502020202020204" pitchFamily="34" charset="0"/>
            </a:endParaRPr>
          </a:p>
        </p:txBody>
      </p:sp>
      <p:sp>
        <p:nvSpPr>
          <p:cNvPr id="50" name="Rectangle 49"/>
          <p:cNvSpPr/>
          <p:nvPr/>
        </p:nvSpPr>
        <p:spPr>
          <a:xfrm>
            <a:off x="6303706" y="4983234"/>
            <a:ext cx="5216164" cy="1425906"/>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CA" sz="2400" b="1" dirty="0">
                <a:latin typeface="Century Gothic" panose="020B0502020202020204" pitchFamily="34" charset="0"/>
              </a:rPr>
              <a:t>APPRENTISSAGE MACHINE</a:t>
            </a:r>
          </a:p>
          <a:p>
            <a:r>
              <a:rPr lang="fr-CA" sz="1500" dirty="0">
                <a:latin typeface="Century Gothic" panose="020B0502020202020204" pitchFamily="34" charset="0"/>
              </a:rPr>
              <a:t>Systèmes informatiques où l’on verse de grandes quantités de données qui sont utilisées pour apprendre à exécuter une tâche en particulier </a:t>
            </a:r>
            <a:br>
              <a:rPr lang="fr-CA" sz="1500" dirty="0">
                <a:latin typeface="Century Gothic" panose="020B0502020202020204" pitchFamily="34" charset="0"/>
              </a:rPr>
            </a:br>
            <a:r>
              <a:rPr lang="fr-CA" sz="1500" dirty="0">
                <a:latin typeface="Century Gothic" panose="020B0502020202020204" pitchFamily="34" charset="0"/>
              </a:rPr>
              <a:t>(p. ex., le sous-titrage automatisé.)</a:t>
            </a:r>
            <a:endParaRPr lang="fr-CA" dirty="0">
              <a:latin typeface="Century Gothic" panose="020B0502020202020204" pitchFamily="34" charset="0"/>
            </a:endParaRPr>
          </a:p>
        </p:txBody>
      </p:sp>
      <p:sp>
        <p:nvSpPr>
          <p:cNvPr id="51" name="Rectangle 50"/>
          <p:cNvSpPr/>
          <p:nvPr/>
        </p:nvSpPr>
        <p:spPr>
          <a:xfrm>
            <a:off x="935217" y="898310"/>
            <a:ext cx="5216164" cy="268404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CA" sz="2400" b="1" dirty="0">
                <a:latin typeface="Century Gothic" panose="020B0502020202020204" pitchFamily="34" charset="0"/>
              </a:rPr>
              <a:t>ANALYSE DES DONNÉES</a:t>
            </a:r>
          </a:p>
          <a:p>
            <a:r>
              <a:rPr lang="fr-CA" sz="1500" dirty="0">
                <a:latin typeface="Century Gothic" panose="020B0502020202020204" pitchFamily="34" charset="0"/>
              </a:rPr>
              <a:t>Accumulation, analyse, signalement, et présentation (visualisation) des données opérationnelles historiques pour améliorer la compréhension des activités organisationnelles, des problèmes liés à la recherche, des tendances, et plus encore.</a:t>
            </a:r>
            <a:endParaRPr lang="fr-CA" dirty="0">
              <a:latin typeface="Century Gothic" panose="020B0502020202020204" pitchFamily="34" charset="0"/>
            </a:endParaRPr>
          </a:p>
        </p:txBody>
      </p:sp>
      <p:sp>
        <p:nvSpPr>
          <p:cNvPr id="52" name="Rectangle 51"/>
          <p:cNvSpPr/>
          <p:nvPr/>
        </p:nvSpPr>
        <p:spPr>
          <a:xfrm>
            <a:off x="6291158" y="3371180"/>
            <a:ext cx="5216164" cy="147534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CA" sz="2400" b="1" dirty="0">
                <a:latin typeface="Century Gothic" panose="020B0502020202020204" pitchFamily="34" charset="0"/>
              </a:rPr>
              <a:t>ANALYSE PRÉDICTIVE</a:t>
            </a:r>
          </a:p>
          <a:p>
            <a:r>
              <a:rPr lang="fr-CA" sz="1500" dirty="0">
                <a:latin typeface="Century Gothic" panose="020B0502020202020204" pitchFamily="34" charset="0"/>
              </a:rPr>
              <a:t>Type d’apprentissage machine qui utilise les données historiques pour comprendre les données en temps réel et faire des prédictions pour l’avenir.</a:t>
            </a:r>
            <a:endParaRPr lang="fr-CA" dirty="0">
              <a:latin typeface="Century Gothic" panose="020B0502020202020204" pitchFamily="34" charset="0"/>
            </a:endParaRPr>
          </a:p>
        </p:txBody>
      </p:sp>
      <p:sp>
        <p:nvSpPr>
          <p:cNvPr id="15" name="TextBox 14"/>
          <p:cNvSpPr txBox="1"/>
          <p:nvPr/>
        </p:nvSpPr>
        <p:spPr>
          <a:xfrm>
            <a:off x="8750737" y="6574671"/>
            <a:ext cx="2576667" cy="292388"/>
          </a:xfrm>
          <a:prstGeom prst="rect">
            <a:avLst/>
          </a:prstGeom>
          <a:noFill/>
        </p:spPr>
        <p:txBody>
          <a:bodyPr wrap="none" rtlCol="0">
            <a:spAutoFit/>
          </a:bodyPr>
          <a:lstStyle/>
          <a:p>
            <a:r>
              <a:rPr lang="fr-CA" sz="1300" i="1" dirty="0"/>
              <a:t>Merci à RNCan pour ces définitions.</a:t>
            </a:r>
          </a:p>
        </p:txBody>
      </p:sp>
      <p:sp>
        <p:nvSpPr>
          <p:cNvPr id="14" name="TextBox 13"/>
          <p:cNvSpPr txBox="1"/>
          <p:nvPr/>
        </p:nvSpPr>
        <p:spPr>
          <a:xfrm>
            <a:off x="11364287" y="6185484"/>
            <a:ext cx="659933" cy="461665"/>
          </a:xfrm>
          <a:prstGeom prst="rect">
            <a:avLst/>
          </a:prstGeom>
          <a:noFill/>
        </p:spPr>
        <p:txBody>
          <a:bodyPr wrap="square" rtlCol="0">
            <a:spAutoFit/>
          </a:bodyPr>
          <a:lstStyle/>
          <a:p>
            <a:pPr algn="r"/>
            <a:r>
              <a:rPr lang="en-US" sz="2400" dirty="0">
                <a:latin typeface="Arial Narrow" panose="020B0606020202030204" pitchFamily="34" charset="0"/>
              </a:rPr>
              <a:t>4</a:t>
            </a:r>
            <a:endParaRPr lang="en-CA" sz="2400" dirty="0">
              <a:latin typeface="Arial Narrow" panose="020B0606020202030204" pitchFamily="34" charset="0"/>
            </a:endParaRPr>
          </a:p>
        </p:txBody>
      </p:sp>
      <p:sp>
        <p:nvSpPr>
          <p:cNvPr id="16" name="Rectangle 15"/>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Rectangle 16"/>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403390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36097" y="98474"/>
            <a:ext cx="10050473"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Pourquoi tout le monde parle-t-il de l’IA?</a:t>
            </a:r>
          </a:p>
        </p:txBody>
      </p:sp>
      <p:sp>
        <p:nvSpPr>
          <p:cNvPr id="19" name="TextBox 18"/>
          <p:cNvSpPr txBox="1"/>
          <p:nvPr/>
        </p:nvSpPr>
        <p:spPr>
          <a:xfrm>
            <a:off x="3236621" y="1709904"/>
            <a:ext cx="2431097" cy="1323439"/>
          </a:xfrm>
          <a:prstGeom prst="rect">
            <a:avLst/>
          </a:prstGeom>
          <a:noFill/>
        </p:spPr>
        <p:txBody>
          <a:bodyPr wrap="square" rtlCol="0">
            <a:spAutoFit/>
          </a:bodyPr>
          <a:lstStyle/>
          <a:p>
            <a:r>
              <a:rPr lang="fr-CA" sz="2000" dirty="0">
                <a:solidFill>
                  <a:schemeClr val="tx1">
                    <a:lumMod val="75000"/>
                    <a:lumOff val="25000"/>
                  </a:schemeClr>
                </a:solidFill>
                <a:latin typeface="Segoe UI" panose="020B0502040204020203" pitchFamily="34" charset="0"/>
                <a:cs typeface="Segoe UI" panose="020B0502040204020203" pitchFamily="34" charset="0"/>
              </a:rPr>
              <a:t>Explosion du nombre de </a:t>
            </a:r>
            <a:r>
              <a:rPr lang="fr-CA" sz="2000" b="1" dirty="0">
                <a:solidFill>
                  <a:srgbClr val="7030A0"/>
                </a:solidFill>
                <a:latin typeface="Segoe UI" panose="020B0502040204020203" pitchFamily="34" charset="0"/>
                <a:cs typeface="Segoe UI" panose="020B0502040204020203" pitchFamily="34" charset="0"/>
              </a:rPr>
              <a:t>données disponibles</a:t>
            </a:r>
          </a:p>
        </p:txBody>
      </p:sp>
      <p:sp>
        <p:nvSpPr>
          <p:cNvPr id="24" name="TextBox 23"/>
          <p:cNvSpPr txBox="1"/>
          <p:nvPr/>
        </p:nvSpPr>
        <p:spPr>
          <a:xfrm>
            <a:off x="3236621" y="3991361"/>
            <a:ext cx="1904339" cy="1323439"/>
          </a:xfrm>
          <a:prstGeom prst="rect">
            <a:avLst/>
          </a:prstGeom>
          <a:noFill/>
        </p:spPr>
        <p:txBody>
          <a:bodyPr wrap="square" rtlCol="0">
            <a:spAutoFit/>
          </a:bodyPr>
          <a:lstStyle/>
          <a:p>
            <a:r>
              <a:rPr lang="fr-CA" sz="2000" dirty="0">
                <a:solidFill>
                  <a:schemeClr val="tx1">
                    <a:lumMod val="75000"/>
                    <a:lumOff val="25000"/>
                  </a:schemeClr>
                </a:solidFill>
                <a:latin typeface="Segoe UI" panose="020B0502040204020203" pitchFamily="34" charset="0"/>
                <a:cs typeface="Segoe UI" panose="020B0502040204020203" pitchFamily="34" charset="0"/>
              </a:rPr>
              <a:t>Augmentation de la </a:t>
            </a:r>
            <a:r>
              <a:rPr lang="fr-CA" sz="2000" b="1" dirty="0">
                <a:solidFill>
                  <a:schemeClr val="accent5">
                    <a:lumMod val="75000"/>
                  </a:schemeClr>
                </a:solidFill>
                <a:latin typeface="Segoe UI" panose="020B0502040204020203" pitchFamily="34" charset="0"/>
                <a:cs typeface="Segoe UI" panose="020B0502040204020203" pitchFamily="34" charset="0"/>
              </a:rPr>
              <a:t>puissance informatique</a:t>
            </a:r>
          </a:p>
        </p:txBody>
      </p:sp>
      <p:sp>
        <p:nvSpPr>
          <p:cNvPr id="31" name="TextBox 30"/>
          <p:cNvSpPr txBox="1"/>
          <p:nvPr/>
        </p:nvSpPr>
        <p:spPr>
          <a:xfrm>
            <a:off x="8365119" y="1756071"/>
            <a:ext cx="2121451" cy="1015663"/>
          </a:xfrm>
          <a:prstGeom prst="rect">
            <a:avLst/>
          </a:prstGeom>
          <a:noFill/>
        </p:spPr>
        <p:txBody>
          <a:bodyPr wrap="square" rtlCol="0">
            <a:spAutoFit/>
          </a:bodyPr>
          <a:lstStyle/>
          <a:p>
            <a:r>
              <a:rPr lang="fr-CA" sz="2000" dirty="0">
                <a:solidFill>
                  <a:schemeClr val="tx1">
                    <a:lumMod val="75000"/>
                    <a:lumOff val="25000"/>
                  </a:schemeClr>
                </a:solidFill>
                <a:latin typeface="Segoe UI" panose="020B0502040204020203" pitchFamily="34" charset="0"/>
                <a:cs typeface="Segoe UI" panose="020B0502040204020203" pitchFamily="34" charset="0"/>
              </a:rPr>
              <a:t>Accès libre et ouvert aux </a:t>
            </a:r>
            <a:r>
              <a:rPr lang="fr-CA" sz="2000" b="1" dirty="0">
                <a:solidFill>
                  <a:schemeClr val="accent5">
                    <a:lumMod val="75000"/>
                  </a:schemeClr>
                </a:solidFill>
                <a:latin typeface="Segoe UI" panose="020B0502040204020203" pitchFamily="34" charset="0"/>
                <a:cs typeface="Segoe UI" panose="020B0502040204020203" pitchFamily="34" charset="0"/>
              </a:rPr>
              <a:t>logiciels</a:t>
            </a:r>
          </a:p>
        </p:txBody>
      </p:sp>
      <p:sp>
        <p:nvSpPr>
          <p:cNvPr id="34" name="TextBox 33"/>
          <p:cNvSpPr txBox="1"/>
          <p:nvPr/>
        </p:nvSpPr>
        <p:spPr>
          <a:xfrm>
            <a:off x="8522934" y="3988920"/>
            <a:ext cx="2274071" cy="1631216"/>
          </a:xfrm>
          <a:prstGeom prst="rect">
            <a:avLst/>
          </a:prstGeom>
          <a:noFill/>
        </p:spPr>
        <p:txBody>
          <a:bodyPr wrap="square" rtlCol="0">
            <a:spAutoFit/>
          </a:bodyPr>
          <a:lstStyle/>
          <a:p>
            <a:r>
              <a:rPr lang="fr-CA" sz="2000" b="1" dirty="0">
                <a:solidFill>
                  <a:schemeClr val="accent5">
                    <a:lumMod val="75000"/>
                  </a:schemeClr>
                </a:solidFill>
                <a:latin typeface="Segoe UI" panose="020B0502040204020203" pitchFamily="34" charset="0"/>
                <a:cs typeface="Segoe UI" panose="020B0502040204020203" pitchFamily="34" charset="0"/>
              </a:rPr>
              <a:t>Modèles, algorithmes et techniques</a:t>
            </a:r>
            <a:r>
              <a:rPr lang="fr-CA" sz="2000" dirty="0">
                <a:latin typeface="Segoe UI" panose="020B0502040204020203" pitchFamily="34" charset="0"/>
                <a:cs typeface="Segoe UI" panose="020B0502040204020203" pitchFamily="34" charset="0"/>
              </a:rPr>
              <a:t> exclusifs ou à source ouverte</a:t>
            </a:r>
          </a:p>
        </p:txBody>
      </p:sp>
      <p:pic>
        <p:nvPicPr>
          <p:cNvPr id="2" name="Picture 1"/>
          <p:cNvPicPr>
            <a:picLocks noChangeAspect="1"/>
          </p:cNvPicPr>
          <p:nvPr/>
        </p:nvPicPr>
        <p:blipFill>
          <a:blip r:embed="rId3"/>
          <a:stretch>
            <a:fillRect/>
          </a:stretch>
        </p:blipFill>
        <p:spPr>
          <a:xfrm>
            <a:off x="1534478" y="1625748"/>
            <a:ext cx="1724025" cy="1762125"/>
          </a:xfrm>
          <a:prstGeom prst="rect">
            <a:avLst/>
          </a:prstGeom>
        </p:spPr>
      </p:pic>
      <p:pic>
        <p:nvPicPr>
          <p:cNvPr id="3" name="Picture 2"/>
          <p:cNvPicPr>
            <a:picLocks noChangeAspect="1"/>
          </p:cNvPicPr>
          <p:nvPr/>
        </p:nvPicPr>
        <p:blipFill>
          <a:blip r:embed="rId4"/>
          <a:stretch>
            <a:fillRect/>
          </a:stretch>
        </p:blipFill>
        <p:spPr>
          <a:xfrm>
            <a:off x="1572578" y="3991361"/>
            <a:ext cx="1685925" cy="1628775"/>
          </a:xfrm>
          <a:prstGeom prst="rect">
            <a:avLst/>
          </a:prstGeom>
        </p:spPr>
      </p:pic>
      <p:pic>
        <p:nvPicPr>
          <p:cNvPr id="5" name="Picture 4"/>
          <p:cNvPicPr>
            <a:picLocks noChangeAspect="1"/>
          </p:cNvPicPr>
          <p:nvPr/>
        </p:nvPicPr>
        <p:blipFill>
          <a:blip r:embed="rId5"/>
          <a:stretch>
            <a:fillRect/>
          </a:stretch>
        </p:blipFill>
        <p:spPr>
          <a:xfrm>
            <a:off x="6780212" y="1756071"/>
            <a:ext cx="1628775" cy="1590675"/>
          </a:xfrm>
          <a:prstGeom prst="rect">
            <a:avLst/>
          </a:prstGeom>
        </p:spPr>
      </p:pic>
      <p:pic>
        <p:nvPicPr>
          <p:cNvPr id="8" name="Picture 7"/>
          <p:cNvPicPr>
            <a:picLocks noChangeAspect="1"/>
          </p:cNvPicPr>
          <p:nvPr/>
        </p:nvPicPr>
        <p:blipFill>
          <a:blip r:embed="rId6"/>
          <a:stretch>
            <a:fillRect/>
          </a:stretch>
        </p:blipFill>
        <p:spPr>
          <a:xfrm>
            <a:off x="6760809" y="3934211"/>
            <a:ext cx="1762125" cy="1685925"/>
          </a:xfrm>
          <a:prstGeom prst="rect">
            <a:avLst/>
          </a:prstGeom>
        </p:spPr>
      </p:pic>
      <p:sp>
        <p:nvSpPr>
          <p:cNvPr id="13" name="TextBox 12"/>
          <p:cNvSpPr txBox="1"/>
          <p:nvPr/>
        </p:nvSpPr>
        <p:spPr>
          <a:xfrm>
            <a:off x="11364287" y="6185484"/>
            <a:ext cx="659933" cy="461665"/>
          </a:xfrm>
          <a:prstGeom prst="rect">
            <a:avLst/>
          </a:prstGeom>
          <a:noFill/>
        </p:spPr>
        <p:txBody>
          <a:bodyPr wrap="square" rtlCol="0">
            <a:spAutoFit/>
          </a:bodyPr>
          <a:lstStyle/>
          <a:p>
            <a:pPr algn="r"/>
            <a:r>
              <a:rPr lang="en-US" sz="2400" dirty="0">
                <a:latin typeface="Arial Narrow" panose="020B0606020202030204" pitchFamily="34" charset="0"/>
              </a:rPr>
              <a:t>5</a:t>
            </a:r>
            <a:endParaRPr lang="en-CA" sz="2400" dirty="0">
              <a:latin typeface="Arial Narrow" panose="020B0606020202030204" pitchFamily="34" charset="0"/>
            </a:endParaRPr>
          </a:p>
        </p:txBody>
      </p:sp>
      <p:sp>
        <p:nvSpPr>
          <p:cNvPr id="15" name="Rectangle 14"/>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6" name="Rectangle 15"/>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23544437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3"/>
          <p:cNvPicPr>
            <a:picLocks noChangeAspect="1"/>
          </p:cNvPicPr>
          <p:nvPr/>
        </p:nvPicPr>
        <p:blipFill rotWithShape="1">
          <a:blip r:embed="rId3"/>
          <a:srcRect b="45538"/>
          <a:stretch/>
        </p:blipFill>
        <p:spPr>
          <a:xfrm>
            <a:off x="6417696" y="1119074"/>
            <a:ext cx="4919521" cy="2856814"/>
          </a:xfrm>
          <a:prstGeom prst="rect">
            <a:avLst/>
          </a:prstGeom>
        </p:spPr>
      </p:pic>
      <p:sp>
        <p:nvSpPr>
          <p:cNvPr id="9" name="Rectangle 8"/>
          <p:cNvSpPr/>
          <p:nvPr/>
        </p:nvSpPr>
        <p:spPr>
          <a:xfrm>
            <a:off x="6604316" y="4153687"/>
            <a:ext cx="4597083" cy="2374900"/>
          </a:xfrm>
          <a:prstGeom prst="rect">
            <a:avLst/>
          </a:prstGeom>
          <a:noFill/>
          <a:ln w="101600">
            <a:solidFill>
              <a:srgbClr val="B3C5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10" name="Picture 4" descr="https://thispersondoesnotexist.com/imag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78030" y="4323157"/>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https://thispersondoesnotexist.com/imag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901238" y="4323158"/>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https://thispersondoesnotexist.com/image"/>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977346" y="4323158"/>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https://thispersondoesnotexist.com/image"/>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787801" y="5425135"/>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4" descr="https://thispersondoesnotexist.com/image"/>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86372" y="5425135"/>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4" descr="https://thispersondoesnotexist.com/image"/>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984943" y="5425137"/>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30" descr="https://thispersondoesnotexist.com/image"/>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0115747" y="5425136"/>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36" descr="https://thispersondoesnotexist.com/image"/>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0053454" y="4323157"/>
            <a:ext cx="939487" cy="939487"/>
          </a:xfrm>
          <a:prstGeom prst="rect">
            <a:avLst/>
          </a:prstGeom>
          <a:noFill/>
          <a:extLst>
            <a:ext uri="{909E8E84-426E-40DD-AFC4-6F175D3DCCD1}">
              <a14:hiddenFill xmlns:a14="http://schemas.microsoft.com/office/drawing/2010/main">
                <a:solidFill>
                  <a:srgbClr val="FFFFFF"/>
                </a:solidFill>
              </a14:hiddenFill>
            </a:ext>
          </a:extLst>
        </p:spPr>
      </p:pic>
      <p:pic>
        <p:nvPicPr>
          <p:cNvPr id="18" name="Content Placeholder 3"/>
          <p:cNvPicPr>
            <a:picLocks noChangeAspect="1"/>
          </p:cNvPicPr>
          <p:nvPr/>
        </p:nvPicPr>
        <p:blipFill rotWithShape="1">
          <a:blip r:embed="rId12"/>
          <a:srcRect b="41291"/>
          <a:stretch/>
        </p:blipFill>
        <p:spPr>
          <a:xfrm>
            <a:off x="1061046" y="1119074"/>
            <a:ext cx="4631686" cy="2309926"/>
          </a:xfrm>
          <a:prstGeom prst="rect">
            <a:avLst/>
          </a:prstGeom>
        </p:spPr>
      </p:pic>
      <p:pic>
        <p:nvPicPr>
          <p:cNvPr id="19" name="Picture 18"/>
          <p:cNvPicPr>
            <a:picLocks noChangeAspect="1"/>
          </p:cNvPicPr>
          <p:nvPr/>
        </p:nvPicPr>
        <p:blipFill rotWithShape="1">
          <a:blip r:embed="rId13"/>
          <a:srcRect l="10363" r="13088" b="29171"/>
          <a:stretch/>
        </p:blipFill>
        <p:spPr>
          <a:xfrm>
            <a:off x="1215640" y="3691701"/>
            <a:ext cx="4345142" cy="2836886"/>
          </a:xfrm>
          <a:prstGeom prst="rect">
            <a:avLst/>
          </a:prstGeom>
        </p:spPr>
      </p:pic>
      <p:sp>
        <p:nvSpPr>
          <p:cNvPr id="20" name="TextBox 19"/>
          <p:cNvSpPr txBox="1"/>
          <p:nvPr/>
        </p:nvSpPr>
        <p:spPr>
          <a:xfrm>
            <a:off x="11364287" y="6185484"/>
            <a:ext cx="659933" cy="461665"/>
          </a:xfrm>
          <a:prstGeom prst="rect">
            <a:avLst/>
          </a:prstGeom>
          <a:noFill/>
        </p:spPr>
        <p:txBody>
          <a:bodyPr wrap="square" rtlCol="0">
            <a:spAutoFit/>
          </a:bodyPr>
          <a:lstStyle/>
          <a:p>
            <a:pPr algn="r"/>
            <a:r>
              <a:rPr lang="en-US" sz="2400" dirty="0">
                <a:latin typeface="Arial Narrow" panose="020B0606020202030204" pitchFamily="34" charset="0"/>
              </a:rPr>
              <a:t>6</a:t>
            </a:r>
            <a:endParaRPr lang="en-CA" sz="2400" dirty="0">
              <a:latin typeface="Arial Narrow" panose="020B0606020202030204" pitchFamily="34" charset="0"/>
            </a:endParaRPr>
          </a:p>
        </p:txBody>
      </p:sp>
      <p:sp>
        <p:nvSpPr>
          <p:cNvPr id="23" name="Rectangle 22"/>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4" name="Rectangle 23"/>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1" name="TextBox 20"/>
          <p:cNvSpPr txBox="1"/>
          <p:nvPr/>
        </p:nvSpPr>
        <p:spPr>
          <a:xfrm>
            <a:off x="436097" y="98474"/>
            <a:ext cx="10050473" cy="707886"/>
          </a:xfrm>
          <a:prstGeom prst="rect">
            <a:avLst/>
          </a:prstGeom>
          <a:noFill/>
        </p:spPr>
        <p:txBody>
          <a:bodyPr wrap="square" rtlCol="0">
            <a:spAutoFit/>
          </a:bodyPr>
          <a:lstStyle/>
          <a:p>
            <a:r>
              <a:rPr lang="fr-CA" sz="4000" dirty="0" smtClean="0">
                <a:solidFill>
                  <a:schemeClr val="tx1">
                    <a:lumMod val="75000"/>
                    <a:lumOff val="25000"/>
                  </a:schemeClr>
                </a:solidFill>
                <a:latin typeface="Yu Gothic" panose="020B0400000000000000" pitchFamily="34" charset="-128"/>
                <a:ea typeface="Yu Gothic" panose="020B0400000000000000" pitchFamily="34" charset="-128"/>
              </a:rPr>
              <a:t>Promesses et risques</a:t>
            </a:r>
            <a:endParaRPr lang="fr-CA" sz="4000" dirty="0">
              <a:solidFill>
                <a:schemeClr val="tx1">
                  <a:lumMod val="75000"/>
                  <a:lumOff val="25000"/>
                </a:schemeClr>
              </a:solidFill>
              <a:latin typeface="Yu Gothic" panose="020B0400000000000000" pitchFamily="34" charset="-128"/>
              <a:ea typeface="Yu Gothic" panose="020B0400000000000000" pitchFamily="34" charset="-128"/>
            </a:endParaRPr>
          </a:p>
        </p:txBody>
      </p:sp>
    </p:spTree>
    <p:extLst>
      <p:ext uri="{BB962C8B-B14F-4D97-AF65-F5344CB8AC3E}">
        <p14:creationId xmlns:p14="http://schemas.microsoft.com/office/powerpoint/2010/main" val="3407051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7</a:t>
            </a:r>
            <a:endParaRPr lang="en-CA" sz="2400" dirty="0">
              <a:latin typeface="Arial Narrow" panose="020B0606020202030204" pitchFamily="34" charset="0"/>
            </a:endParaRPr>
          </a:p>
        </p:txBody>
      </p:sp>
      <p:sp>
        <p:nvSpPr>
          <p:cNvPr id="23" name="Rectangle 22"/>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4" name="Rectangle 23"/>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1" name="TextBox 20"/>
          <p:cNvSpPr txBox="1"/>
          <p:nvPr/>
        </p:nvSpPr>
        <p:spPr>
          <a:xfrm>
            <a:off x="436097" y="98474"/>
            <a:ext cx="10050473" cy="569387"/>
          </a:xfrm>
          <a:prstGeom prst="rect">
            <a:avLst/>
          </a:prstGeom>
          <a:noFill/>
        </p:spPr>
        <p:txBody>
          <a:bodyPr wrap="square" rtlCol="0">
            <a:spAutoFit/>
          </a:bodyPr>
          <a:lstStyle/>
          <a:p>
            <a:r>
              <a:rPr lang="fr-FR" sz="3100" dirty="0">
                <a:solidFill>
                  <a:schemeClr val="tx1">
                    <a:lumMod val="75000"/>
                    <a:lumOff val="25000"/>
                  </a:schemeClr>
                </a:solidFill>
                <a:latin typeface="Yu Gothic" panose="020B0400000000000000" pitchFamily="34" charset="-128"/>
                <a:ea typeface="Yu Gothic" panose="020B0400000000000000" pitchFamily="34" charset="-128"/>
              </a:rPr>
              <a:t>Les prédictions et le discours sont en </a:t>
            </a:r>
            <a:r>
              <a:rPr lang="fr-FR" sz="3100" dirty="0" smtClean="0">
                <a:solidFill>
                  <a:schemeClr val="tx1">
                    <a:lumMod val="75000"/>
                    <a:lumOff val="25000"/>
                  </a:schemeClr>
                </a:solidFill>
                <a:latin typeface="Yu Gothic" panose="020B0400000000000000" pitchFamily="34" charset="-128"/>
                <a:ea typeface="Yu Gothic" panose="020B0400000000000000" pitchFamily="34" charset="-128"/>
              </a:rPr>
              <a:t>changement</a:t>
            </a:r>
            <a:endParaRPr lang="fr-CA" sz="3100" dirty="0">
              <a:solidFill>
                <a:schemeClr val="tx1">
                  <a:lumMod val="75000"/>
                  <a:lumOff val="25000"/>
                </a:schemeClr>
              </a:solidFill>
              <a:latin typeface="Yu Gothic" panose="020B0400000000000000" pitchFamily="34" charset="-128"/>
              <a:ea typeface="Yu Gothic" panose="020B0400000000000000" pitchFamily="34" charset="-128"/>
            </a:endParaRPr>
          </a:p>
        </p:txBody>
      </p:sp>
      <p:pic>
        <p:nvPicPr>
          <p:cNvPr id="22" name="Picture 21"/>
          <p:cNvPicPr>
            <a:picLocks noChangeAspect="1"/>
          </p:cNvPicPr>
          <p:nvPr/>
        </p:nvPicPr>
        <p:blipFill rotWithShape="1">
          <a:blip r:embed="rId3"/>
          <a:srcRect l="8742"/>
          <a:stretch/>
        </p:blipFill>
        <p:spPr>
          <a:xfrm>
            <a:off x="400050" y="1045869"/>
            <a:ext cx="7943850" cy="5746454"/>
          </a:xfrm>
          <a:prstGeom prst="rect">
            <a:avLst/>
          </a:prstGeom>
        </p:spPr>
      </p:pic>
      <p:sp>
        <p:nvSpPr>
          <p:cNvPr id="25" name="Rectangle 24"/>
          <p:cNvSpPr/>
          <p:nvPr/>
        </p:nvSpPr>
        <p:spPr>
          <a:xfrm>
            <a:off x="2552700" y="2082800"/>
            <a:ext cx="5308600" cy="209550"/>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6" name="Elbow Connector 25"/>
          <p:cNvCxnSpPr>
            <a:stCxn id="25" idx="3"/>
          </p:cNvCxnSpPr>
          <p:nvPr/>
        </p:nvCxnSpPr>
        <p:spPr>
          <a:xfrm>
            <a:off x="7861300" y="2187575"/>
            <a:ext cx="1866900" cy="911225"/>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056851" y="3098800"/>
            <a:ext cx="5595457" cy="2400657"/>
          </a:xfrm>
          <a:prstGeom prst="rect">
            <a:avLst/>
          </a:prstGeom>
          <a:noFill/>
          <a:ln>
            <a:solidFill>
              <a:schemeClr val="tx1">
                <a:lumMod val="75000"/>
                <a:lumOff val="25000"/>
              </a:schemeClr>
            </a:solidFill>
          </a:ln>
        </p:spPr>
        <p:txBody>
          <a:bodyPr wrap="square" rtlCol="0">
            <a:spAutoFit/>
          </a:bodyPr>
          <a:lstStyle/>
          <a:p>
            <a:r>
              <a:rPr lang="en-CA" sz="6000" dirty="0" smtClean="0">
                <a:latin typeface="Georgia" panose="02040502050405020303" pitchFamily="18" charset="0"/>
              </a:rPr>
              <a:t>“</a:t>
            </a:r>
            <a:r>
              <a:rPr lang="en-CA" sz="3000" dirty="0" smtClean="0">
                <a:latin typeface="Georgia" panose="02040502050405020303" pitchFamily="18" charset="0"/>
              </a:rPr>
              <a:t>…</a:t>
            </a:r>
            <a:r>
              <a:rPr lang="fr-FR" sz="3000" dirty="0">
                <a:latin typeface="Georgia" panose="02040502050405020303" pitchFamily="18" charset="0"/>
              </a:rPr>
              <a:t>le progrès ralentit, il reste de gros défis, et le simple fait d'utiliser plus d'ordinateurs est non </a:t>
            </a:r>
            <a:r>
              <a:rPr lang="fr-FR" sz="3000" dirty="0" smtClean="0">
                <a:latin typeface="Georgia" panose="02040502050405020303" pitchFamily="18" charset="0"/>
              </a:rPr>
              <a:t>durable.</a:t>
            </a:r>
            <a:endParaRPr lang="en-CA" sz="3000" dirty="0">
              <a:latin typeface="Georgia" panose="02040502050405020303" pitchFamily="18" charset="0"/>
            </a:endParaRPr>
          </a:p>
        </p:txBody>
      </p:sp>
      <p:sp>
        <p:nvSpPr>
          <p:cNvPr id="28" name="Rectangle 27"/>
          <p:cNvSpPr/>
          <p:nvPr/>
        </p:nvSpPr>
        <p:spPr>
          <a:xfrm>
            <a:off x="8239387" y="4826807"/>
            <a:ext cx="500458" cy="1015663"/>
          </a:xfrm>
          <a:prstGeom prst="rect">
            <a:avLst/>
          </a:prstGeom>
        </p:spPr>
        <p:txBody>
          <a:bodyPr wrap="none">
            <a:spAutoFit/>
          </a:bodyPr>
          <a:lstStyle/>
          <a:p>
            <a:r>
              <a:rPr lang="en-CA" sz="6000" dirty="0">
                <a:latin typeface="Georgia" panose="02040502050405020303" pitchFamily="18" charset="0"/>
              </a:rPr>
              <a:t>”</a:t>
            </a:r>
            <a:endParaRPr lang="en-CA" sz="6000" dirty="0"/>
          </a:p>
        </p:txBody>
      </p:sp>
    </p:spTree>
    <p:extLst>
      <p:ext uri="{BB962C8B-B14F-4D97-AF65-F5344CB8AC3E}">
        <p14:creationId xmlns:p14="http://schemas.microsoft.com/office/powerpoint/2010/main" val="1287505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p:cNvSpPr>
            <a:spLocks noGrp="1"/>
          </p:cNvSpPr>
          <p:nvPr>
            <p:ph type="subTitle" idx="1"/>
          </p:nvPr>
        </p:nvSpPr>
        <p:spPr/>
        <p:txBody>
          <a:bodyPr/>
          <a:lstStyle/>
          <a:p>
            <a:endParaRPr lang="fr-CA" dirty="0"/>
          </a:p>
        </p:txBody>
      </p:sp>
      <p:sp>
        <p:nvSpPr>
          <p:cNvPr id="4" name="Rectangle 3"/>
          <p:cNvSpPr/>
          <p:nvPr/>
        </p:nvSpPr>
        <p:spPr>
          <a:xfrm>
            <a:off x="460375" y="1409848"/>
            <a:ext cx="8340725" cy="4668630"/>
          </a:xfrm>
          <a:prstGeom prst="rect">
            <a:avLst/>
          </a:prstGeom>
          <a:solidFill>
            <a:schemeClr val="bg1"/>
          </a:solidFill>
          <a:ln w="412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dirty="0"/>
          </a:p>
        </p:txBody>
      </p:sp>
      <p:sp>
        <p:nvSpPr>
          <p:cNvPr id="6" name="TextBox 4"/>
          <p:cNvSpPr txBox="1"/>
          <p:nvPr/>
        </p:nvSpPr>
        <p:spPr>
          <a:xfrm>
            <a:off x="436097" y="98474"/>
            <a:ext cx="11088495" cy="707886"/>
          </a:xfrm>
          <a:prstGeom prst="rect">
            <a:avLst/>
          </a:prstGeom>
          <a:noFill/>
        </p:spPr>
        <p:txBody>
          <a:bodyPr wrap="square" rtlCol="0">
            <a:spAutoFit/>
          </a:bodyPr>
          <a:lstStyle/>
          <a:p>
            <a:r>
              <a:rPr lang="fr-CA" sz="4000" dirty="0">
                <a:solidFill>
                  <a:schemeClr val="tx1">
                    <a:lumMod val="75000"/>
                    <a:lumOff val="25000"/>
                  </a:schemeClr>
                </a:solidFill>
                <a:latin typeface="Yu Gothic" panose="020B0400000000000000" pitchFamily="34" charset="-128"/>
                <a:ea typeface="Yu Gothic" panose="020B0400000000000000" pitchFamily="34" charset="-128"/>
              </a:rPr>
              <a:t>Opinion publique</a:t>
            </a:r>
          </a:p>
        </p:txBody>
      </p:sp>
      <p:sp>
        <p:nvSpPr>
          <p:cNvPr id="8"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CA" dirty="0"/>
          </a:p>
        </p:txBody>
      </p:sp>
      <p:graphicFrame>
        <p:nvGraphicFramePr>
          <p:cNvPr id="9" name="Chart 23"/>
          <p:cNvGraphicFramePr>
            <a:graphicFrameLocks/>
          </p:cNvGraphicFramePr>
          <p:nvPr>
            <p:extLst>
              <p:ext uri="{D42A27DB-BD31-4B8C-83A1-F6EECF244321}">
                <p14:modId xmlns:p14="http://schemas.microsoft.com/office/powerpoint/2010/main" val="1280073092"/>
              </p:ext>
            </p:extLst>
          </p:nvPr>
        </p:nvGraphicFramePr>
        <p:xfrm>
          <a:off x="397435" y="1409848"/>
          <a:ext cx="8466603" cy="4871830"/>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26"/>
          <p:cNvSpPr txBox="1"/>
          <p:nvPr/>
        </p:nvSpPr>
        <p:spPr>
          <a:xfrm>
            <a:off x="8980071" y="1409848"/>
            <a:ext cx="2757803" cy="5016758"/>
          </a:xfrm>
          <a:prstGeom prst="rect">
            <a:avLst/>
          </a:prstGeom>
          <a:noFill/>
        </p:spPr>
        <p:txBody>
          <a:bodyPr wrap="square" rtlCol="0">
            <a:spAutoFit/>
          </a:bodyPr>
          <a:lstStyle/>
          <a:p>
            <a:r>
              <a:rPr lang="fr-CA" sz="2000" dirty="0">
                <a:solidFill>
                  <a:schemeClr val="tx1">
                    <a:lumMod val="75000"/>
                    <a:lumOff val="25000"/>
                  </a:schemeClr>
                </a:solidFill>
                <a:latin typeface="Segoe UI" panose="020B0502040204020203" pitchFamily="34" charset="0"/>
                <a:cs typeface="Segoe UI" panose="020B0502040204020203" pitchFamily="34" charset="0"/>
              </a:rPr>
              <a:t>Les Canadiens affichent encore de la méfiance lorsque l’IA prend des décisions à la place d’un humain…</a:t>
            </a:r>
          </a:p>
          <a:p>
            <a:endParaRPr lang="fr-CA" sz="2000" dirty="0">
              <a:solidFill>
                <a:schemeClr val="tx1">
                  <a:lumMod val="75000"/>
                  <a:lumOff val="25000"/>
                </a:schemeClr>
              </a:solidFill>
              <a:latin typeface="Segoe UI" panose="020B0502040204020203" pitchFamily="34" charset="0"/>
              <a:cs typeface="Segoe UI" panose="020B0502040204020203" pitchFamily="34" charset="0"/>
            </a:endParaRPr>
          </a:p>
          <a:p>
            <a:endParaRPr lang="fr-CA" sz="2000" dirty="0">
              <a:solidFill>
                <a:schemeClr val="tx1">
                  <a:lumMod val="75000"/>
                  <a:lumOff val="25000"/>
                </a:schemeClr>
              </a:solidFill>
              <a:latin typeface="Segoe UI" panose="020B0502040204020203" pitchFamily="34" charset="0"/>
              <a:cs typeface="Segoe UI" panose="020B0502040204020203" pitchFamily="34" charset="0"/>
            </a:endParaRPr>
          </a:p>
          <a:p>
            <a:endParaRPr lang="fr-CA" sz="2000" dirty="0">
              <a:solidFill>
                <a:schemeClr val="tx1">
                  <a:lumMod val="75000"/>
                  <a:lumOff val="25000"/>
                </a:schemeClr>
              </a:solidFill>
              <a:latin typeface="Segoe UI" panose="020B0502040204020203" pitchFamily="34" charset="0"/>
              <a:cs typeface="Segoe UI" panose="020B0502040204020203" pitchFamily="34" charset="0"/>
            </a:endParaRPr>
          </a:p>
          <a:p>
            <a:endParaRPr lang="fr-CA" sz="2000" dirty="0">
              <a:solidFill>
                <a:schemeClr val="tx1">
                  <a:lumMod val="75000"/>
                  <a:lumOff val="25000"/>
                </a:schemeClr>
              </a:solidFill>
              <a:latin typeface="Segoe UI" panose="020B0502040204020203" pitchFamily="34" charset="0"/>
              <a:cs typeface="Segoe UI" panose="020B0502040204020203" pitchFamily="34" charset="0"/>
            </a:endParaRPr>
          </a:p>
          <a:p>
            <a:endParaRPr lang="fr-CA" sz="2000" dirty="0">
              <a:solidFill>
                <a:schemeClr val="tx1">
                  <a:lumMod val="75000"/>
                  <a:lumOff val="25000"/>
                </a:schemeClr>
              </a:solidFill>
              <a:latin typeface="Segoe UI" panose="020B0502040204020203" pitchFamily="34" charset="0"/>
              <a:cs typeface="Segoe UI" panose="020B0502040204020203" pitchFamily="34" charset="0"/>
            </a:endParaRPr>
          </a:p>
          <a:p>
            <a:endParaRPr lang="fr-CA" sz="2000" dirty="0">
              <a:solidFill>
                <a:schemeClr val="tx1">
                  <a:lumMod val="75000"/>
                  <a:lumOff val="25000"/>
                </a:schemeClr>
              </a:solidFill>
              <a:latin typeface="Segoe UI" panose="020B0502040204020203" pitchFamily="34" charset="0"/>
              <a:cs typeface="Segoe UI" panose="020B0502040204020203" pitchFamily="34" charset="0"/>
            </a:endParaRPr>
          </a:p>
          <a:p>
            <a:r>
              <a:rPr lang="fr-CA" sz="2000" dirty="0">
                <a:solidFill>
                  <a:schemeClr val="tx1">
                    <a:lumMod val="75000"/>
                    <a:lumOff val="25000"/>
                  </a:schemeClr>
                </a:solidFill>
                <a:latin typeface="Segoe UI" panose="020B0502040204020203" pitchFamily="34" charset="0"/>
                <a:cs typeface="Segoe UI" panose="020B0502040204020203" pitchFamily="34" charset="0"/>
              </a:rPr>
              <a:t>…mais le gouvernement pourrait être un chef de file pour bâtir la confiance.</a:t>
            </a:r>
            <a:endParaRPr lang="fr-CA" sz="2000" dirty="0">
              <a:solidFill>
                <a:srgbClr val="7030A0"/>
              </a:solidFill>
              <a:latin typeface="Segoe UI" panose="020B0502040204020203" pitchFamily="34" charset="0"/>
              <a:cs typeface="Segoe UI" panose="020B0502040204020203" pitchFamily="34" charset="0"/>
            </a:endParaRPr>
          </a:p>
        </p:txBody>
      </p:sp>
      <p:sp>
        <p:nvSpPr>
          <p:cNvPr id="11" name="TextBox 10"/>
          <p:cNvSpPr txBox="1"/>
          <p:nvPr/>
        </p:nvSpPr>
        <p:spPr>
          <a:xfrm>
            <a:off x="537700" y="2235201"/>
            <a:ext cx="4029538" cy="3478837"/>
          </a:xfrm>
          <a:prstGeom prst="rect">
            <a:avLst/>
          </a:prstGeom>
          <a:solidFill>
            <a:schemeClr val="bg1"/>
          </a:solidFill>
        </p:spPr>
        <p:txBody>
          <a:bodyPr wrap="square" rtlCol="0">
            <a:spAutoFit/>
          </a:bodyPr>
          <a:lstStyle/>
          <a:p>
            <a:endParaRPr lang="fr-CA" sz="1467" dirty="0">
              <a:latin typeface="Yu Gothic" panose="020B0400000000000000" pitchFamily="34" charset="-128"/>
              <a:ea typeface="Yu Gothic" panose="020B0400000000000000" pitchFamily="34" charset="-128"/>
            </a:endParaRPr>
          </a:p>
          <a:p>
            <a:r>
              <a:rPr lang="fr-CA" sz="1467" dirty="0">
                <a:latin typeface="Yu Gothic" panose="020B0400000000000000" pitchFamily="34" charset="-128"/>
                <a:ea typeface="Yu Gothic" panose="020B0400000000000000" pitchFamily="34" charset="-128"/>
              </a:rPr>
              <a:t>Si une personne obtient un emploi</a:t>
            </a:r>
            <a:endParaRPr lang="en-CA" sz="1467" dirty="0">
              <a:latin typeface="Yu Gothic" panose="020B0400000000000000" pitchFamily="34" charset="-128"/>
              <a:ea typeface="Yu Gothic" panose="020B0400000000000000" pitchFamily="34" charset="-128"/>
            </a:endParaRPr>
          </a:p>
          <a:p>
            <a:endParaRPr lang="fr-CA" sz="1467" dirty="0">
              <a:latin typeface="Yu Gothic" panose="020B0400000000000000" pitchFamily="34" charset="-128"/>
              <a:ea typeface="Yu Gothic" panose="020B0400000000000000" pitchFamily="34" charset="-128"/>
            </a:endParaRPr>
          </a:p>
          <a:p>
            <a:endParaRPr lang="fr-CA" sz="1467" dirty="0">
              <a:latin typeface="Yu Gothic" panose="020B0400000000000000" pitchFamily="34" charset="-128"/>
              <a:ea typeface="Yu Gothic" panose="020B0400000000000000" pitchFamily="34" charset="-128"/>
            </a:endParaRPr>
          </a:p>
          <a:p>
            <a:r>
              <a:rPr lang="fr-CA" sz="1467" dirty="0">
                <a:latin typeface="Yu Gothic" panose="020B0400000000000000" pitchFamily="34" charset="-128"/>
                <a:ea typeface="Yu Gothic" panose="020B0400000000000000" pitchFamily="34" charset="-128"/>
              </a:rPr>
              <a:t>Mise en œuvre de politiques gouvernementales indiquant qui peut immigrer au Canada</a:t>
            </a:r>
            <a:endParaRPr lang="en-CA" sz="1467" dirty="0">
              <a:latin typeface="Yu Gothic" panose="020B0400000000000000" pitchFamily="34" charset="-128"/>
              <a:ea typeface="Yu Gothic" panose="020B0400000000000000" pitchFamily="34" charset="-128"/>
            </a:endParaRPr>
          </a:p>
          <a:p>
            <a:endParaRPr lang="fr-CA" sz="1467" dirty="0">
              <a:latin typeface="Yu Gothic" panose="020B0400000000000000" pitchFamily="34" charset="-128"/>
              <a:ea typeface="Yu Gothic" panose="020B0400000000000000" pitchFamily="34" charset="-128"/>
            </a:endParaRPr>
          </a:p>
          <a:p>
            <a:endParaRPr lang="fr-CA" sz="1467" dirty="0">
              <a:latin typeface="Yu Gothic" panose="020B0400000000000000" pitchFamily="34" charset="-128"/>
              <a:ea typeface="Yu Gothic" panose="020B0400000000000000" pitchFamily="34" charset="-128"/>
            </a:endParaRPr>
          </a:p>
          <a:p>
            <a:r>
              <a:rPr lang="fr-CA" sz="1467" dirty="0">
                <a:latin typeface="Yu Gothic" panose="020B0400000000000000" pitchFamily="34" charset="-128"/>
                <a:ea typeface="Yu Gothic" panose="020B0400000000000000" pitchFamily="34" charset="-128"/>
              </a:rPr>
              <a:t>Quelles interventions médicales vous conviennent le mieux</a:t>
            </a:r>
            <a:endParaRPr lang="en-CA" sz="1467" dirty="0">
              <a:latin typeface="Yu Gothic" panose="020B0400000000000000" pitchFamily="34" charset="-128"/>
              <a:ea typeface="Yu Gothic" panose="020B0400000000000000" pitchFamily="34" charset="-128"/>
            </a:endParaRPr>
          </a:p>
          <a:p>
            <a:endParaRPr lang="fr-CA" sz="1467" dirty="0">
              <a:latin typeface="Yu Gothic" panose="020B0400000000000000" pitchFamily="34" charset="-128"/>
              <a:ea typeface="Yu Gothic" panose="020B0400000000000000" pitchFamily="34" charset="-128"/>
            </a:endParaRPr>
          </a:p>
          <a:p>
            <a:r>
              <a:rPr lang="fr-CA" sz="1467" dirty="0">
                <a:latin typeface="Yu Gothic" panose="020B0400000000000000" pitchFamily="34" charset="-128"/>
                <a:ea typeface="Yu Gothic" panose="020B0400000000000000" pitchFamily="34" charset="-128"/>
              </a:rPr>
              <a:t>Accès aux programmes de soutien gouvernementaux tels que l'assurance-emploi</a:t>
            </a:r>
            <a:endParaRPr lang="en-CA" sz="1467" dirty="0">
              <a:latin typeface="Yu Gothic" panose="020B0400000000000000" pitchFamily="34" charset="-128"/>
              <a:ea typeface="Yu Gothic" panose="020B0400000000000000" pitchFamily="34" charset="-128"/>
            </a:endParaRPr>
          </a:p>
        </p:txBody>
      </p:sp>
      <p:sp>
        <p:nvSpPr>
          <p:cNvPr id="12" name="TextBox 11"/>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8</a:t>
            </a:r>
            <a:endParaRPr lang="en-CA" sz="2400" dirty="0">
              <a:latin typeface="Arial Narrow" panose="020B0606020202030204" pitchFamily="34" charset="0"/>
            </a:endParaRPr>
          </a:p>
        </p:txBody>
      </p:sp>
      <p:sp>
        <p:nvSpPr>
          <p:cNvPr id="13" name="Rectangle 12"/>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 name="Rectangle 13"/>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481818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097" y="98474"/>
            <a:ext cx="11371273" cy="661720"/>
          </a:xfrm>
          <a:prstGeom prst="rect">
            <a:avLst/>
          </a:prstGeom>
          <a:noFill/>
        </p:spPr>
        <p:txBody>
          <a:bodyPr wrap="square" rtlCol="0">
            <a:spAutoFit/>
          </a:bodyPr>
          <a:lstStyle/>
          <a:p>
            <a:r>
              <a:rPr lang="fr-CA" sz="3700" dirty="0">
                <a:solidFill>
                  <a:schemeClr val="tx1">
                    <a:lumMod val="75000"/>
                    <a:lumOff val="25000"/>
                  </a:schemeClr>
                </a:solidFill>
                <a:latin typeface="Yu Gothic" panose="020B0400000000000000" pitchFamily="34" charset="-128"/>
                <a:ea typeface="Yu Gothic" panose="020B0400000000000000" pitchFamily="34" charset="-128"/>
              </a:rPr>
              <a:t>Façons dont le gouvernement du Canada l’utilise</a:t>
            </a:r>
          </a:p>
        </p:txBody>
      </p:sp>
      <p:sp>
        <p:nvSpPr>
          <p:cNvPr id="2" name="AutoShape 4" descr="blank talk dialog speech discussion chat conversation bubbles communicatio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dirty="0"/>
          </a:p>
        </p:txBody>
      </p:sp>
      <p:sp>
        <p:nvSpPr>
          <p:cNvPr id="8" name="Rectangle 7"/>
          <p:cNvSpPr/>
          <p:nvPr/>
        </p:nvSpPr>
        <p:spPr>
          <a:xfrm>
            <a:off x="7408499" y="3811800"/>
            <a:ext cx="4572000" cy="261610"/>
          </a:xfrm>
          <a:prstGeom prst="rect">
            <a:avLst/>
          </a:prstGeom>
        </p:spPr>
        <p:txBody>
          <a:bodyPr>
            <a:spAutoFit/>
          </a:bodyPr>
          <a:lstStyle/>
          <a:p>
            <a:pPr marL="1085850" lvl="1" indent="-342900">
              <a:buFont typeface="Arial" panose="020B0604020202020204" pitchFamily="34" charset="0"/>
              <a:buChar char="•"/>
            </a:pPr>
            <a:r>
              <a:rPr lang="fr-CA" sz="1100" dirty="0">
                <a:solidFill>
                  <a:schemeClr val="bg1"/>
                </a:solidFill>
              </a:rPr>
              <a:t>Croissance inclusive et durable </a:t>
            </a:r>
          </a:p>
        </p:txBody>
      </p:sp>
      <p:sp>
        <p:nvSpPr>
          <p:cNvPr id="9" name="Rectangle 8"/>
          <p:cNvSpPr/>
          <p:nvPr/>
        </p:nvSpPr>
        <p:spPr>
          <a:xfrm>
            <a:off x="7597080" y="4073045"/>
            <a:ext cx="4572000" cy="261610"/>
          </a:xfrm>
          <a:prstGeom prst="rect">
            <a:avLst/>
          </a:prstGeom>
        </p:spPr>
        <p:txBody>
          <a:bodyPr>
            <a:spAutoFit/>
          </a:bodyPr>
          <a:lstStyle/>
          <a:p>
            <a:pPr marL="1085850" lvl="1" indent="-342900">
              <a:buFont typeface="Arial" panose="020B0604020202020204" pitchFamily="34" charset="0"/>
              <a:buChar char="•"/>
            </a:pPr>
            <a:r>
              <a:rPr lang="fr-CA" sz="1100" dirty="0">
                <a:solidFill>
                  <a:schemeClr val="bg1"/>
                </a:solidFill>
              </a:rPr>
              <a:t>Sécurité et protection </a:t>
            </a:r>
          </a:p>
        </p:txBody>
      </p:sp>
      <p:grpSp>
        <p:nvGrpSpPr>
          <p:cNvPr id="10" name="Group 9"/>
          <p:cNvGrpSpPr/>
          <p:nvPr/>
        </p:nvGrpSpPr>
        <p:grpSpPr>
          <a:xfrm>
            <a:off x="1526340" y="1772718"/>
            <a:ext cx="2664946" cy="3888432"/>
            <a:chOff x="1007604" y="1628798"/>
            <a:chExt cx="2808312" cy="3024535"/>
          </a:xfrm>
        </p:grpSpPr>
        <p:grpSp>
          <p:nvGrpSpPr>
            <p:cNvPr id="11" name="Group 10"/>
            <p:cNvGrpSpPr/>
            <p:nvPr/>
          </p:nvGrpSpPr>
          <p:grpSpPr>
            <a:xfrm>
              <a:off x="1007604" y="1628798"/>
              <a:ext cx="2808312" cy="3024535"/>
              <a:chOff x="1007604" y="1628798"/>
              <a:chExt cx="2808312" cy="3024535"/>
            </a:xfrm>
          </p:grpSpPr>
          <p:sp>
            <p:nvSpPr>
              <p:cNvPr id="13" name="Isosceles Triangle 12"/>
              <p:cNvSpPr/>
              <p:nvPr/>
            </p:nvSpPr>
            <p:spPr>
              <a:xfrm rot="10800000">
                <a:off x="1259632" y="1628798"/>
                <a:ext cx="1161948" cy="717404"/>
              </a:xfrm>
              <a:prstGeom prst="triangle">
                <a:avLst/>
              </a:prstGeom>
              <a:gradFill>
                <a:gsLst>
                  <a:gs pos="0">
                    <a:srgbClr val="005A82">
                      <a:shade val="30000"/>
                      <a:satMod val="115000"/>
                    </a:srgbClr>
                  </a:gs>
                  <a:gs pos="42000">
                    <a:schemeClr val="accent4">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nvGrpSpPr>
              <p:cNvPr id="14" name="Group 13"/>
              <p:cNvGrpSpPr/>
              <p:nvPr/>
            </p:nvGrpSpPr>
            <p:grpSpPr>
              <a:xfrm>
                <a:off x="1007604" y="1628799"/>
                <a:ext cx="2808312" cy="3024534"/>
                <a:chOff x="1007604" y="1628799"/>
                <a:chExt cx="2808312" cy="3024534"/>
              </a:xfrm>
            </p:grpSpPr>
            <p:sp>
              <p:nvSpPr>
                <p:cNvPr id="15" name="Isosceles Triangle 14"/>
                <p:cNvSpPr/>
                <p:nvPr/>
              </p:nvSpPr>
              <p:spPr>
                <a:xfrm>
                  <a:off x="1007604" y="1628799"/>
                  <a:ext cx="2808312" cy="1512365"/>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6" name="Isosceles Triangle 15"/>
                <p:cNvSpPr/>
                <p:nvPr/>
              </p:nvSpPr>
              <p:spPr>
                <a:xfrm rot="10800000">
                  <a:off x="1007604" y="3141165"/>
                  <a:ext cx="2808312" cy="1512168"/>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grpSp>
        <p:sp>
          <p:nvSpPr>
            <p:cNvPr id="12" name="Isosceles Triangle 11"/>
            <p:cNvSpPr/>
            <p:nvPr/>
          </p:nvSpPr>
          <p:spPr>
            <a:xfrm rot="10800000">
              <a:off x="2256353" y="4365104"/>
              <a:ext cx="310811" cy="167382"/>
            </a:xfrm>
            <a:prstGeom prst="triangle">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grpSp>
        <p:nvGrpSpPr>
          <p:cNvPr id="17" name="Group 16"/>
          <p:cNvGrpSpPr/>
          <p:nvPr/>
        </p:nvGrpSpPr>
        <p:grpSpPr>
          <a:xfrm>
            <a:off x="3685245" y="1772718"/>
            <a:ext cx="2664946" cy="3888432"/>
            <a:chOff x="1007604" y="1628798"/>
            <a:chExt cx="2808312" cy="3024535"/>
          </a:xfrm>
        </p:grpSpPr>
        <p:grpSp>
          <p:nvGrpSpPr>
            <p:cNvPr id="18" name="Group 17"/>
            <p:cNvGrpSpPr/>
            <p:nvPr/>
          </p:nvGrpSpPr>
          <p:grpSpPr>
            <a:xfrm>
              <a:off x="1007604" y="1628798"/>
              <a:ext cx="2808312" cy="3024535"/>
              <a:chOff x="1007604" y="1628798"/>
              <a:chExt cx="2808312" cy="3024535"/>
            </a:xfrm>
          </p:grpSpPr>
          <p:sp>
            <p:nvSpPr>
              <p:cNvPr id="20" name="Isosceles Triangle 19"/>
              <p:cNvSpPr/>
              <p:nvPr/>
            </p:nvSpPr>
            <p:spPr>
              <a:xfrm rot="10800000">
                <a:off x="1259632" y="1628798"/>
                <a:ext cx="1161948" cy="717404"/>
              </a:xfrm>
              <a:prstGeom prst="triangle">
                <a:avLst/>
              </a:prstGeom>
              <a:gradFill>
                <a:gsLst>
                  <a:gs pos="0">
                    <a:srgbClr val="005A82">
                      <a:shade val="30000"/>
                      <a:satMod val="115000"/>
                    </a:srgbClr>
                  </a:gs>
                  <a:gs pos="42000">
                    <a:schemeClr val="accent2">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nvGrpSpPr>
              <p:cNvPr id="21" name="Group 20"/>
              <p:cNvGrpSpPr/>
              <p:nvPr/>
            </p:nvGrpSpPr>
            <p:grpSpPr>
              <a:xfrm>
                <a:off x="1007604" y="1628799"/>
                <a:ext cx="2808312" cy="3024534"/>
                <a:chOff x="1007604" y="1628799"/>
                <a:chExt cx="2808312" cy="3024534"/>
              </a:xfrm>
            </p:grpSpPr>
            <p:sp>
              <p:nvSpPr>
                <p:cNvPr id="22" name="Isosceles Triangle 21"/>
                <p:cNvSpPr/>
                <p:nvPr/>
              </p:nvSpPr>
              <p:spPr>
                <a:xfrm>
                  <a:off x="1007604" y="1628799"/>
                  <a:ext cx="2808312" cy="151236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3" name="Isosceles Triangle 22"/>
                <p:cNvSpPr/>
                <p:nvPr/>
              </p:nvSpPr>
              <p:spPr>
                <a:xfrm rot="10800000">
                  <a:off x="1007604" y="3141165"/>
                  <a:ext cx="2808312" cy="151216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grpSp>
        <p:sp>
          <p:nvSpPr>
            <p:cNvPr id="19" name="Isosceles Triangle 18"/>
            <p:cNvSpPr/>
            <p:nvPr/>
          </p:nvSpPr>
          <p:spPr>
            <a:xfrm rot="10800000">
              <a:off x="2256353" y="4365104"/>
              <a:ext cx="310811" cy="167382"/>
            </a:xfrm>
            <a:prstGeom prst="triangle">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grpSp>
        <p:nvGrpSpPr>
          <p:cNvPr id="24" name="Group 23"/>
          <p:cNvGrpSpPr/>
          <p:nvPr/>
        </p:nvGrpSpPr>
        <p:grpSpPr>
          <a:xfrm>
            <a:off x="5844150" y="1772718"/>
            <a:ext cx="2664946" cy="3888432"/>
            <a:chOff x="1007604" y="1628798"/>
            <a:chExt cx="2808312" cy="3024535"/>
          </a:xfrm>
        </p:grpSpPr>
        <p:grpSp>
          <p:nvGrpSpPr>
            <p:cNvPr id="25" name="Group 24"/>
            <p:cNvGrpSpPr/>
            <p:nvPr/>
          </p:nvGrpSpPr>
          <p:grpSpPr>
            <a:xfrm>
              <a:off x="1007604" y="1628798"/>
              <a:ext cx="2808312" cy="3024535"/>
              <a:chOff x="1007604" y="1628798"/>
              <a:chExt cx="2808312" cy="3024535"/>
            </a:xfrm>
          </p:grpSpPr>
          <p:sp>
            <p:nvSpPr>
              <p:cNvPr id="27" name="Isosceles Triangle 26"/>
              <p:cNvSpPr/>
              <p:nvPr/>
            </p:nvSpPr>
            <p:spPr>
              <a:xfrm rot="10800000">
                <a:off x="1259632" y="1628798"/>
                <a:ext cx="1161948" cy="717404"/>
              </a:xfrm>
              <a:prstGeom prst="triangle">
                <a:avLst/>
              </a:prstGeom>
              <a:gradFill>
                <a:gsLst>
                  <a:gs pos="0">
                    <a:srgbClr val="005A82">
                      <a:shade val="30000"/>
                      <a:satMod val="115000"/>
                    </a:srgbClr>
                  </a:gs>
                  <a:gs pos="42000">
                    <a:srgbClr val="007AB0"/>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nvGrpSpPr>
              <p:cNvPr id="28" name="Group 27"/>
              <p:cNvGrpSpPr/>
              <p:nvPr/>
            </p:nvGrpSpPr>
            <p:grpSpPr>
              <a:xfrm>
                <a:off x="1007604" y="1628799"/>
                <a:ext cx="2808312" cy="3024534"/>
                <a:chOff x="1007604" y="1628799"/>
                <a:chExt cx="2808312" cy="3024534"/>
              </a:xfrm>
            </p:grpSpPr>
            <p:sp>
              <p:nvSpPr>
                <p:cNvPr id="29" name="Isosceles Triangle 28"/>
                <p:cNvSpPr/>
                <p:nvPr/>
              </p:nvSpPr>
              <p:spPr>
                <a:xfrm>
                  <a:off x="1007604" y="1628799"/>
                  <a:ext cx="2808312" cy="1512365"/>
                </a:xfrm>
                <a:prstGeom prst="triangle">
                  <a:avLst/>
                </a:prstGeom>
                <a:solidFill>
                  <a:srgbClr val="005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0" name="Isosceles Triangle 29"/>
                <p:cNvSpPr/>
                <p:nvPr/>
              </p:nvSpPr>
              <p:spPr>
                <a:xfrm rot="10800000">
                  <a:off x="1007604" y="3141165"/>
                  <a:ext cx="2808312" cy="151216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grpSp>
        <p:sp>
          <p:nvSpPr>
            <p:cNvPr id="26" name="Isosceles Triangle 25"/>
            <p:cNvSpPr/>
            <p:nvPr/>
          </p:nvSpPr>
          <p:spPr>
            <a:xfrm rot="10800000">
              <a:off x="2256353" y="4365104"/>
              <a:ext cx="310811" cy="167382"/>
            </a:xfrm>
            <a:prstGeom prst="triangle">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grpSp>
        <p:nvGrpSpPr>
          <p:cNvPr id="31" name="Group 30"/>
          <p:cNvGrpSpPr/>
          <p:nvPr/>
        </p:nvGrpSpPr>
        <p:grpSpPr>
          <a:xfrm>
            <a:off x="8003054" y="1772816"/>
            <a:ext cx="2664946" cy="3888432"/>
            <a:chOff x="1007604" y="1628798"/>
            <a:chExt cx="2808312" cy="3024535"/>
          </a:xfrm>
        </p:grpSpPr>
        <p:grpSp>
          <p:nvGrpSpPr>
            <p:cNvPr id="32" name="Group 31"/>
            <p:cNvGrpSpPr/>
            <p:nvPr/>
          </p:nvGrpSpPr>
          <p:grpSpPr>
            <a:xfrm>
              <a:off x="1007604" y="1628798"/>
              <a:ext cx="2808312" cy="3024535"/>
              <a:chOff x="1007604" y="1628798"/>
              <a:chExt cx="2808312" cy="3024535"/>
            </a:xfrm>
          </p:grpSpPr>
          <p:sp>
            <p:nvSpPr>
              <p:cNvPr id="34" name="Isosceles Triangle 33"/>
              <p:cNvSpPr/>
              <p:nvPr/>
            </p:nvSpPr>
            <p:spPr>
              <a:xfrm rot="10800000">
                <a:off x="1259632" y="1628798"/>
                <a:ext cx="1161948" cy="717404"/>
              </a:xfrm>
              <a:prstGeom prst="triangle">
                <a:avLst/>
              </a:prstGeom>
              <a:gradFill>
                <a:gsLst>
                  <a:gs pos="0">
                    <a:schemeClr val="tx1"/>
                  </a:gs>
                  <a:gs pos="41000">
                    <a:srgbClr val="005176"/>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nvGrpSpPr>
              <p:cNvPr id="35" name="Group 34"/>
              <p:cNvGrpSpPr/>
              <p:nvPr/>
            </p:nvGrpSpPr>
            <p:grpSpPr>
              <a:xfrm>
                <a:off x="1007604" y="1628799"/>
                <a:ext cx="2808312" cy="3024534"/>
                <a:chOff x="1007604" y="1628799"/>
                <a:chExt cx="2808312" cy="3024534"/>
              </a:xfrm>
            </p:grpSpPr>
            <p:sp>
              <p:nvSpPr>
                <p:cNvPr id="36" name="Isosceles Triangle 35"/>
                <p:cNvSpPr/>
                <p:nvPr/>
              </p:nvSpPr>
              <p:spPr>
                <a:xfrm>
                  <a:off x="1007604" y="1628799"/>
                  <a:ext cx="2808312" cy="1512365"/>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7" name="Isosceles Triangle 36"/>
                <p:cNvSpPr/>
                <p:nvPr/>
              </p:nvSpPr>
              <p:spPr>
                <a:xfrm rot="10800000">
                  <a:off x="1007604" y="3141165"/>
                  <a:ext cx="2808312" cy="1512168"/>
                </a:xfrm>
                <a:prstGeom prs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grpSp>
        <p:sp>
          <p:nvSpPr>
            <p:cNvPr id="33" name="Isosceles Triangle 32"/>
            <p:cNvSpPr/>
            <p:nvPr/>
          </p:nvSpPr>
          <p:spPr>
            <a:xfrm rot="10800000">
              <a:off x="2256353" y="4365104"/>
              <a:ext cx="310811" cy="167382"/>
            </a:xfrm>
            <a:prstGeom prst="triangle">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sp>
        <p:nvSpPr>
          <p:cNvPr id="38" name="Rectangle 37"/>
          <p:cNvSpPr/>
          <p:nvPr/>
        </p:nvSpPr>
        <p:spPr>
          <a:xfrm>
            <a:off x="2006855" y="3096971"/>
            <a:ext cx="1703928" cy="523220"/>
          </a:xfrm>
          <a:prstGeom prst="rect">
            <a:avLst/>
          </a:prstGeom>
        </p:spPr>
        <p:txBody>
          <a:bodyPr wrap="none">
            <a:spAutoFit/>
          </a:bodyPr>
          <a:lstStyle/>
          <a:p>
            <a:pPr algn="ctr"/>
            <a:r>
              <a:rPr lang="fr-CA" sz="1400" b="1" dirty="0">
                <a:solidFill>
                  <a:schemeClr val="bg1"/>
                </a:solidFill>
              </a:rPr>
              <a:t>Meilleures décisions</a:t>
            </a:r>
          </a:p>
          <a:p>
            <a:pPr algn="ctr"/>
            <a:r>
              <a:rPr lang="fr-CA" sz="1400" b="1" dirty="0">
                <a:solidFill>
                  <a:schemeClr val="bg1"/>
                </a:solidFill>
              </a:rPr>
              <a:t>publiques</a:t>
            </a:r>
          </a:p>
        </p:txBody>
      </p:sp>
      <p:sp>
        <p:nvSpPr>
          <p:cNvPr id="39" name="Rectangle 38"/>
          <p:cNvSpPr/>
          <p:nvPr/>
        </p:nvSpPr>
        <p:spPr>
          <a:xfrm>
            <a:off x="4518323" y="3096971"/>
            <a:ext cx="998800" cy="523220"/>
          </a:xfrm>
          <a:prstGeom prst="rect">
            <a:avLst/>
          </a:prstGeom>
        </p:spPr>
        <p:txBody>
          <a:bodyPr wrap="none">
            <a:spAutoFit/>
          </a:bodyPr>
          <a:lstStyle/>
          <a:p>
            <a:pPr algn="ctr"/>
            <a:r>
              <a:rPr lang="fr-CA" sz="1400" b="1" dirty="0">
                <a:solidFill>
                  <a:schemeClr val="bg1"/>
                </a:solidFill>
              </a:rPr>
              <a:t>Services </a:t>
            </a:r>
            <a:br>
              <a:rPr lang="fr-CA" sz="1400" b="1" dirty="0">
                <a:solidFill>
                  <a:schemeClr val="bg1"/>
                </a:solidFill>
              </a:rPr>
            </a:br>
            <a:r>
              <a:rPr lang="fr-CA" sz="1400" b="1" dirty="0">
                <a:solidFill>
                  <a:schemeClr val="bg1"/>
                </a:solidFill>
              </a:rPr>
              <a:t>et activités</a:t>
            </a:r>
          </a:p>
        </p:txBody>
      </p:sp>
      <p:sp>
        <p:nvSpPr>
          <p:cNvPr id="40" name="Rectangle 39"/>
          <p:cNvSpPr/>
          <p:nvPr/>
        </p:nvSpPr>
        <p:spPr>
          <a:xfrm>
            <a:off x="6130250" y="3096971"/>
            <a:ext cx="2092752" cy="523220"/>
          </a:xfrm>
          <a:prstGeom prst="rect">
            <a:avLst/>
          </a:prstGeom>
        </p:spPr>
        <p:txBody>
          <a:bodyPr wrap="none">
            <a:spAutoFit/>
          </a:bodyPr>
          <a:lstStyle/>
          <a:p>
            <a:pPr algn="ctr"/>
            <a:r>
              <a:rPr lang="fr-CA" sz="1400" b="1" dirty="0">
                <a:solidFill>
                  <a:schemeClr val="bg1"/>
                </a:solidFill>
              </a:rPr>
              <a:t>Conformité et règlements</a:t>
            </a:r>
          </a:p>
          <a:p>
            <a:pPr algn="ctr"/>
            <a:r>
              <a:rPr lang="fr-CA" sz="1400" b="1" dirty="0">
                <a:solidFill>
                  <a:schemeClr val="bg1"/>
                </a:solidFill>
              </a:rPr>
              <a:t>axés sur les risques</a:t>
            </a:r>
          </a:p>
        </p:txBody>
      </p:sp>
      <p:sp>
        <p:nvSpPr>
          <p:cNvPr id="41" name="Rectangle 40"/>
          <p:cNvSpPr/>
          <p:nvPr/>
        </p:nvSpPr>
        <p:spPr>
          <a:xfrm>
            <a:off x="8525374" y="3068822"/>
            <a:ext cx="1620315" cy="523220"/>
          </a:xfrm>
          <a:prstGeom prst="rect">
            <a:avLst/>
          </a:prstGeom>
        </p:spPr>
        <p:txBody>
          <a:bodyPr wrap="none">
            <a:spAutoFit/>
          </a:bodyPr>
          <a:lstStyle/>
          <a:p>
            <a:pPr algn="ctr"/>
            <a:r>
              <a:rPr lang="fr-CA" sz="1400" b="1" dirty="0">
                <a:solidFill>
                  <a:schemeClr val="bg1"/>
                </a:solidFill>
              </a:rPr>
              <a:t>Élaboration de</a:t>
            </a:r>
          </a:p>
          <a:p>
            <a:pPr algn="ctr"/>
            <a:r>
              <a:rPr lang="fr-CA" sz="1400" b="1" dirty="0">
                <a:solidFill>
                  <a:schemeClr val="bg1"/>
                </a:solidFill>
              </a:rPr>
              <a:t>politiques ouvertes</a:t>
            </a:r>
          </a:p>
        </p:txBody>
      </p:sp>
      <p:pic>
        <p:nvPicPr>
          <p:cNvPr id="42" name="Picture 41"/>
          <p:cNvPicPr>
            <a:picLocks noChangeAspect="1"/>
          </p:cNvPicPr>
          <p:nvPr/>
        </p:nvPicPr>
        <p:blipFill>
          <a:blip r:embed="rId3"/>
          <a:stretch>
            <a:fillRect/>
          </a:stretch>
        </p:blipFill>
        <p:spPr>
          <a:xfrm>
            <a:off x="2584181" y="2346548"/>
            <a:ext cx="504474" cy="633002"/>
          </a:xfrm>
          <a:prstGeom prst="rect">
            <a:avLst/>
          </a:prstGeom>
        </p:spPr>
      </p:pic>
      <p:pic>
        <p:nvPicPr>
          <p:cNvPr id="43" name="Picture 42"/>
          <p:cNvPicPr>
            <a:picLocks noChangeAspect="1"/>
          </p:cNvPicPr>
          <p:nvPr/>
        </p:nvPicPr>
        <p:blipFill>
          <a:blip r:embed="rId4"/>
          <a:stretch>
            <a:fillRect/>
          </a:stretch>
        </p:blipFill>
        <p:spPr>
          <a:xfrm>
            <a:off x="4679639" y="2346549"/>
            <a:ext cx="676155" cy="672045"/>
          </a:xfrm>
          <a:prstGeom prst="rect">
            <a:avLst/>
          </a:prstGeom>
        </p:spPr>
      </p:pic>
      <p:pic>
        <p:nvPicPr>
          <p:cNvPr id="44" name="Picture 43"/>
          <p:cNvPicPr>
            <a:picLocks noChangeAspect="1"/>
          </p:cNvPicPr>
          <p:nvPr/>
        </p:nvPicPr>
        <p:blipFill>
          <a:blip r:embed="rId5"/>
          <a:stretch>
            <a:fillRect/>
          </a:stretch>
        </p:blipFill>
        <p:spPr>
          <a:xfrm>
            <a:off x="6838543" y="2346549"/>
            <a:ext cx="669190" cy="609163"/>
          </a:xfrm>
          <a:prstGeom prst="rect">
            <a:avLst/>
          </a:prstGeom>
        </p:spPr>
      </p:pic>
      <p:pic>
        <p:nvPicPr>
          <p:cNvPr id="45" name="Picture 44"/>
          <p:cNvPicPr>
            <a:picLocks noChangeAspect="1"/>
          </p:cNvPicPr>
          <p:nvPr/>
        </p:nvPicPr>
        <p:blipFill>
          <a:blip r:embed="rId6"/>
          <a:stretch>
            <a:fillRect/>
          </a:stretch>
        </p:blipFill>
        <p:spPr>
          <a:xfrm>
            <a:off x="8940317" y="2346549"/>
            <a:ext cx="675917" cy="593711"/>
          </a:xfrm>
          <a:prstGeom prst="rect">
            <a:avLst/>
          </a:prstGeom>
        </p:spPr>
      </p:pic>
      <p:sp>
        <p:nvSpPr>
          <p:cNvPr id="46" name="TextBox 45"/>
          <p:cNvSpPr txBox="1"/>
          <p:nvPr/>
        </p:nvSpPr>
        <p:spPr>
          <a:xfrm>
            <a:off x="1703513" y="3811801"/>
            <a:ext cx="2214811" cy="369332"/>
          </a:xfrm>
          <a:prstGeom prst="rect">
            <a:avLst/>
          </a:prstGeom>
          <a:noFill/>
        </p:spPr>
        <p:txBody>
          <a:bodyPr wrap="square" rtlCol="0">
            <a:spAutoFit/>
          </a:bodyPr>
          <a:lstStyle/>
          <a:p>
            <a:pPr marL="171450" indent="-171450">
              <a:buFont typeface="Arial" panose="020B0604020202020204" pitchFamily="34" charset="0"/>
              <a:buChar char="•"/>
            </a:pPr>
            <a:r>
              <a:rPr lang="fr-CA" sz="900" dirty="0">
                <a:solidFill>
                  <a:schemeClr val="bg1"/>
                </a:solidFill>
              </a:rPr>
              <a:t>Analyse améliorée des renseignements et des données complexes</a:t>
            </a:r>
          </a:p>
        </p:txBody>
      </p:sp>
      <p:sp>
        <p:nvSpPr>
          <p:cNvPr id="47" name="Rectangle 46"/>
          <p:cNvSpPr/>
          <p:nvPr/>
        </p:nvSpPr>
        <p:spPr>
          <a:xfrm>
            <a:off x="3138843" y="3811800"/>
            <a:ext cx="3277015" cy="230832"/>
          </a:xfrm>
          <a:prstGeom prst="rect">
            <a:avLst/>
          </a:prstGeom>
        </p:spPr>
        <p:txBody>
          <a:bodyPr wrap="square">
            <a:spAutoFit/>
          </a:bodyPr>
          <a:lstStyle/>
          <a:p>
            <a:pPr marL="914400" lvl="1" indent="-171450">
              <a:buFont typeface="Arial" panose="020B0604020202020204" pitchFamily="34" charset="0"/>
              <a:buChar char="•"/>
            </a:pPr>
            <a:r>
              <a:rPr lang="fr-CA" sz="900" dirty="0">
                <a:solidFill>
                  <a:schemeClr val="bg1"/>
                </a:solidFill>
              </a:rPr>
              <a:t>Automatisation des tâches courantes </a:t>
            </a:r>
          </a:p>
        </p:txBody>
      </p:sp>
      <p:sp>
        <p:nvSpPr>
          <p:cNvPr id="48" name="Rectangle 47"/>
          <p:cNvSpPr/>
          <p:nvPr/>
        </p:nvSpPr>
        <p:spPr>
          <a:xfrm>
            <a:off x="3288196" y="4073046"/>
            <a:ext cx="4572000" cy="507831"/>
          </a:xfrm>
          <a:prstGeom prst="rect">
            <a:avLst/>
          </a:prstGeom>
        </p:spPr>
        <p:txBody>
          <a:bodyPr>
            <a:spAutoFit/>
          </a:bodyPr>
          <a:lstStyle/>
          <a:p>
            <a:pPr marL="914400" lvl="1" indent="-171450">
              <a:buFont typeface="Arial" panose="020B0604020202020204" pitchFamily="34" charset="0"/>
              <a:buChar char="•"/>
            </a:pPr>
            <a:r>
              <a:rPr lang="fr-CA" sz="900" dirty="0">
                <a:solidFill>
                  <a:schemeClr val="bg1"/>
                </a:solidFill>
              </a:rPr>
              <a:t>Communication plus rapide </a:t>
            </a:r>
            <a:br>
              <a:rPr lang="fr-CA" sz="900" dirty="0">
                <a:solidFill>
                  <a:schemeClr val="bg1"/>
                </a:solidFill>
              </a:rPr>
            </a:br>
            <a:r>
              <a:rPr lang="fr-CA" sz="900" dirty="0">
                <a:solidFill>
                  <a:schemeClr val="bg1"/>
                </a:solidFill>
              </a:rPr>
              <a:t>  des renseignements et </a:t>
            </a:r>
            <a:br>
              <a:rPr lang="fr-CA" sz="900" dirty="0">
                <a:solidFill>
                  <a:schemeClr val="bg1"/>
                </a:solidFill>
              </a:rPr>
            </a:br>
            <a:r>
              <a:rPr lang="fr-CA" sz="900" dirty="0">
                <a:solidFill>
                  <a:schemeClr val="bg1"/>
                </a:solidFill>
              </a:rPr>
              <a:t>     des analyses</a:t>
            </a:r>
          </a:p>
        </p:txBody>
      </p:sp>
      <p:sp>
        <p:nvSpPr>
          <p:cNvPr id="49" name="Rectangle 48"/>
          <p:cNvSpPr/>
          <p:nvPr/>
        </p:nvSpPr>
        <p:spPr>
          <a:xfrm>
            <a:off x="3624618" y="4563151"/>
            <a:ext cx="1755609" cy="369332"/>
          </a:xfrm>
          <a:prstGeom prst="rect">
            <a:avLst/>
          </a:prstGeom>
        </p:spPr>
        <p:txBody>
          <a:bodyPr wrap="none">
            <a:spAutoFit/>
          </a:bodyPr>
          <a:lstStyle/>
          <a:p>
            <a:pPr marL="914400" lvl="1" indent="-171450">
              <a:buFont typeface="Arial" panose="020B0604020202020204" pitchFamily="34" charset="0"/>
              <a:buChar char="•"/>
            </a:pPr>
            <a:r>
              <a:rPr lang="fr-CA" sz="900" dirty="0">
                <a:solidFill>
                  <a:schemeClr val="bg1"/>
                </a:solidFill>
              </a:rPr>
              <a:t>Prévisions </a:t>
            </a:r>
            <a:br>
              <a:rPr lang="fr-CA" sz="900" dirty="0">
                <a:solidFill>
                  <a:schemeClr val="bg1"/>
                </a:solidFill>
              </a:rPr>
            </a:br>
            <a:r>
              <a:rPr lang="fr-CA" sz="900" dirty="0">
                <a:solidFill>
                  <a:schemeClr val="bg1"/>
                </a:solidFill>
              </a:rPr>
              <a:t>   plus exactes</a:t>
            </a:r>
          </a:p>
        </p:txBody>
      </p:sp>
      <p:sp>
        <p:nvSpPr>
          <p:cNvPr id="50" name="Rectangle 49"/>
          <p:cNvSpPr/>
          <p:nvPr/>
        </p:nvSpPr>
        <p:spPr>
          <a:xfrm>
            <a:off x="5274899" y="3811801"/>
            <a:ext cx="4572000" cy="369332"/>
          </a:xfrm>
          <a:prstGeom prst="rect">
            <a:avLst/>
          </a:prstGeom>
        </p:spPr>
        <p:txBody>
          <a:bodyPr>
            <a:spAutoFit/>
          </a:bodyPr>
          <a:lstStyle/>
          <a:p>
            <a:pPr marL="1085850" lvl="1" indent="-342900">
              <a:buFont typeface="Arial" panose="020B0604020202020204" pitchFamily="34" charset="0"/>
              <a:buChar char="•"/>
            </a:pPr>
            <a:r>
              <a:rPr lang="fr-CA" sz="900" dirty="0">
                <a:solidFill>
                  <a:schemeClr val="bg1"/>
                </a:solidFill>
              </a:rPr>
              <a:t>Surveillance, contrôle, </a:t>
            </a:r>
            <a:br>
              <a:rPr lang="fr-CA" sz="900" dirty="0">
                <a:solidFill>
                  <a:schemeClr val="bg1"/>
                </a:solidFill>
              </a:rPr>
            </a:br>
            <a:r>
              <a:rPr lang="fr-CA" sz="900" dirty="0">
                <a:solidFill>
                  <a:schemeClr val="bg1"/>
                </a:solidFill>
              </a:rPr>
              <a:t>  et suivi améliorés</a:t>
            </a:r>
          </a:p>
        </p:txBody>
      </p:sp>
      <p:sp>
        <p:nvSpPr>
          <p:cNvPr id="51" name="Rectangle 50"/>
          <p:cNvSpPr/>
          <p:nvPr/>
        </p:nvSpPr>
        <p:spPr>
          <a:xfrm>
            <a:off x="5555940" y="4258254"/>
            <a:ext cx="2408424" cy="369332"/>
          </a:xfrm>
          <a:prstGeom prst="rect">
            <a:avLst/>
          </a:prstGeom>
        </p:spPr>
        <p:txBody>
          <a:bodyPr wrap="square">
            <a:spAutoFit/>
          </a:bodyPr>
          <a:lstStyle/>
          <a:p>
            <a:pPr marL="914400" lvl="1" indent="-171450">
              <a:buFont typeface="Arial" panose="020B0604020202020204" pitchFamily="34" charset="0"/>
              <a:buChar char="•"/>
            </a:pPr>
            <a:r>
              <a:rPr lang="fr-CA" sz="900" dirty="0">
                <a:solidFill>
                  <a:schemeClr val="bg1"/>
                </a:solidFill>
              </a:rPr>
              <a:t>Meilleur ciblage des inspections et des essais</a:t>
            </a:r>
          </a:p>
        </p:txBody>
      </p:sp>
      <p:sp>
        <p:nvSpPr>
          <p:cNvPr id="52" name="Rectangle 51"/>
          <p:cNvSpPr/>
          <p:nvPr/>
        </p:nvSpPr>
        <p:spPr>
          <a:xfrm>
            <a:off x="7408499" y="3811800"/>
            <a:ext cx="4572000" cy="369332"/>
          </a:xfrm>
          <a:prstGeom prst="rect">
            <a:avLst/>
          </a:prstGeom>
        </p:spPr>
        <p:txBody>
          <a:bodyPr>
            <a:spAutoFit/>
          </a:bodyPr>
          <a:lstStyle/>
          <a:p>
            <a:pPr marL="914400" lvl="1" indent="-171450">
              <a:buFont typeface="Arial" panose="020B0604020202020204" pitchFamily="34" charset="0"/>
              <a:buChar char="•"/>
            </a:pPr>
            <a:r>
              <a:rPr lang="fr-CA" sz="900" dirty="0">
                <a:solidFill>
                  <a:schemeClr val="bg1"/>
                </a:solidFill>
              </a:rPr>
              <a:t>Analyse des commentaires </a:t>
            </a:r>
            <a:br>
              <a:rPr lang="fr-CA" sz="900" dirty="0">
                <a:solidFill>
                  <a:schemeClr val="bg1"/>
                </a:solidFill>
              </a:rPr>
            </a:br>
            <a:r>
              <a:rPr lang="fr-CA" sz="900" dirty="0">
                <a:solidFill>
                  <a:schemeClr val="bg1"/>
                </a:solidFill>
              </a:rPr>
              <a:t>du public</a:t>
            </a:r>
          </a:p>
        </p:txBody>
      </p:sp>
      <p:sp>
        <p:nvSpPr>
          <p:cNvPr id="53" name="Rectangle 52"/>
          <p:cNvSpPr/>
          <p:nvPr/>
        </p:nvSpPr>
        <p:spPr>
          <a:xfrm>
            <a:off x="7733100" y="4182617"/>
            <a:ext cx="4572000" cy="369332"/>
          </a:xfrm>
          <a:prstGeom prst="rect">
            <a:avLst/>
          </a:prstGeom>
        </p:spPr>
        <p:txBody>
          <a:bodyPr>
            <a:spAutoFit/>
          </a:bodyPr>
          <a:lstStyle/>
          <a:p>
            <a:pPr marL="914400" lvl="1" indent="-171450">
              <a:buFont typeface="Arial" panose="020B0604020202020204" pitchFamily="34" charset="0"/>
              <a:buChar char="•"/>
            </a:pPr>
            <a:r>
              <a:rPr lang="fr-CA" sz="900" dirty="0">
                <a:solidFill>
                  <a:schemeClr val="bg1"/>
                </a:solidFill>
              </a:rPr>
              <a:t>Nouvelles sources </a:t>
            </a:r>
            <a:br>
              <a:rPr lang="fr-CA" sz="900" dirty="0">
                <a:solidFill>
                  <a:schemeClr val="bg1"/>
                </a:solidFill>
              </a:rPr>
            </a:br>
            <a:r>
              <a:rPr lang="fr-CA" sz="900" dirty="0">
                <a:solidFill>
                  <a:schemeClr val="bg1"/>
                </a:solidFill>
              </a:rPr>
              <a:t>  de renseignements</a:t>
            </a:r>
          </a:p>
        </p:txBody>
      </p:sp>
      <p:sp>
        <p:nvSpPr>
          <p:cNvPr id="55" name="Rectangle 54"/>
          <p:cNvSpPr/>
          <p:nvPr/>
        </p:nvSpPr>
        <p:spPr>
          <a:xfrm>
            <a:off x="1214202" y="4247510"/>
            <a:ext cx="2452916" cy="230832"/>
          </a:xfrm>
          <a:prstGeom prst="rect">
            <a:avLst/>
          </a:prstGeom>
        </p:spPr>
        <p:txBody>
          <a:bodyPr wrap="none">
            <a:spAutoFit/>
          </a:bodyPr>
          <a:lstStyle/>
          <a:p>
            <a:pPr marL="914400" lvl="1" indent="-171450">
              <a:buFont typeface="Arial" panose="020B0604020202020204" pitchFamily="34" charset="0"/>
              <a:buChar char="•"/>
            </a:pPr>
            <a:r>
              <a:rPr lang="fr-CA" sz="900" dirty="0">
                <a:solidFill>
                  <a:schemeClr val="bg1"/>
                </a:solidFill>
              </a:rPr>
              <a:t>Grande quantité de données</a:t>
            </a:r>
          </a:p>
        </p:txBody>
      </p:sp>
      <p:sp>
        <p:nvSpPr>
          <p:cNvPr id="56" name="Rectangle 55"/>
          <p:cNvSpPr/>
          <p:nvPr/>
        </p:nvSpPr>
        <p:spPr>
          <a:xfrm>
            <a:off x="1415481" y="4535542"/>
            <a:ext cx="2007281" cy="230832"/>
          </a:xfrm>
          <a:prstGeom prst="rect">
            <a:avLst/>
          </a:prstGeom>
        </p:spPr>
        <p:txBody>
          <a:bodyPr wrap="none">
            <a:spAutoFit/>
          </a:bodyPr>
          <a:lstStyle/>
          <a:p>
            <a:pPr marL="914400" lvl="1" indent="-171450">
              <a:buFont typeface="Arial" panose="020B0604020202020204" pitchFamily="34" charset="0"/>
              <a:buChar char="•"/>
            </a:pPr>
            <a:r>
              <a:rPr lang="fr-CA" sz="900" dirty="0">
                <a:solidFill>
                  <a:schemeClr val="bg1"/>
                </a:solidFill>
              </a:rPr>
              <a:t>Tendances cachées</a:t>
            </a:r>
          </a:p>
        </p:txBody>
      </p:sp>
      <p:sp>
        <p:nvSpPr>
          <p:cNvPr id="54" name="TextBox 53"/>
          <p:cNvSpPr txBox="1"/>
          <p:nvPr/>
        </p:nvSpPr>
        <p:spPr>
          <a:xfrm>
            <a:off x="11364287" y="6185484"/>
            <a:ext cx="659933" cy="461665"/>
          </a:xfrm>
          <a:prstGeom prst="rect">
            <a:avLst/>
          </a:prstGeom>
          <a:noFill/>
        </p:spPr>
        <p:txBody>
          <a:bodyPr wrap="square" rtlCol="0">
            <a:spAutoFit/>
          </a:bodyPr>
          <a:lstStyle/>
          <a:p>
            <a:pPr algn="r"/>
            <a:r>
              <a:rPr lang="en-US" sz="2400" dirty="0" smtClean="0">
                <a:latin typeface="Arial Narrow" panose="020B0606020202030204" pitchFamily="34" charset="0"/>
              </a:rPr>
              <a:t>9</a:t>
            </a:r>
            <a:endParaRPr lang="en-CA" sz="2400" dirty="0">
              <a:latin typeface="Arial Narrow" panose="020B0606020202030204" pitchFamily="34" charset="0"/>
            </a:endParaRPr>
          </a:p>
        </p:txBody>
      </p:sp>
      <p:sp>
        <p:nvSpPr>
          <p:cNvPr id="57" name="Rectangle 56"/>
          <p:cNvSpPr/>
          <p:nvPr/>
        </p:nvSpPr>
        <p:spPr>
          <a:xfrm>
            <a:off x="4047" y="0"/>
            <a:ext cx="354679" cy="6858000"/>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8" name="Rectangle 57"/>
          <p:cNvSpPr/>
          <p:nvPr/>
        </p:nvSpPr>
        <p:spPr>
          <a:xfrm rot="5400000">
            <a:off x="2014173" y="-781445"/>
            <a:ext cx="45719" cy="3012533"/>
          </a:xfrm>
          <a:prstGeom prst="rect">
            <a:avLst/>
          </a:prstGeom>
          <a:solidFill>
            <a:srgbClr val="3F2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412969044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3737390|-5389529|-10807215|-8355712|-16724839|SPAC&quot;,&quot;Id&quot;:&quot;5c9b8c7745443503e08fe30d&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Office Them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anada School of Public Service">
  <a:themeElements>
    <a:clrScheme name="Canada School of Public Service">
      <a:dk1>
        <a:srgbClr val="000000"/>
      </a:dk1>
      <a:lt1>
        <a:srgbClr val="FFFFFF"/>
      </a:lt1>
      <a:dk2>
        <a:srgbClr val="3F2A56"/>
      </a:dk2>
      <a:lt2>
        <a:srgbClr val="E6E6E6"/>
      </a:lt2>
      <a:accent1>
        <a:srgbClr val="3F2A56"/>
      </a:accent1>
      <a:accent2>
        <a:srgbClr val="4E5B73"/>
      </a:accent2>
      <a:accent3>
        <a:srgbClr val="DA797A"/>
      </a:accent3>
      <a:accent4>
        <a:srgbClr val="D9D9D9"/>
      </a:accent4>
      <a:accent5>
        <a:srgbClr val="BFBFBF"/>
      </a:accent5>
      <a:accent6>
        <a:srgbClr val="A6A6A6"/>
      </a:accent6>
      <a:hlink>
        <a:srgbClr val="4E5B7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315</TotalTime>
  <Words>2016</Words>
  <Application>Microsoft Office PowerPoint</Application>
  <PresentationFormat>Widescreen</PresentationFormat>
  <Paragraphs>373</Paragraphs>
  <Slides>28</Slides>
  <Notes>26</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28</vt:i4>
      </vt:variant>
    </vt:vector>
  </HeadingPairs>
  <TitlesOfParts>
    <vt:vector size="41" baseType="lpstr">
      <vt:lpstr>맑은 고딕</vt:lpstr>
      <vt:lpstr>Yu Gothic</vt:lpstr>
      <vt:lpstr>Arial</vt:lpstr>
      <vt:lpstr>Arial Narrow</vt:lpstr>
      <vt:lpstr>Calibri</vt:lpstr>
      <vt:lpstr>Calibri Light</vt:lpstr>
      <vt:lpstr>Century Gothic</vt:lpstr>
      <vt:lpstr>Georgia</vt:lpstr>
      <vt:lpstr>Merriweather Sans</vt:lpstr>
      <vt:lpstr>Segoe Condensed</vt:lpstr>
      <vt:lpstr>Segoe UI</vt:lpstr>
      <vt:lpstr>Office Theme</vt:lpstr>
      <vt:lpstr>Canada School of Public Service</vt:lpstr>
      <vt:lpstr>L’intelligence artificielle École de la function publique du Canada Académie du numérique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21 février 2019</dc:title>
  <dc:creator>Jérôme Grenier-Wildi</dc:creator>
  <cp:lastModifiedBy>Kent Aitken</cp:lastModifiedBy>
  <cp:revision>22</cp:revision>
  <dcterms:modified xsi:type="dcterms:W3CDTF">2019-12-17T19:09:15Z</dcterms:modified>
</cp:coreProperties>
</file>

<file path=docProps/thumbnail.jpeg>
</file>